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1" r:id="rId3"/>
    <p:sldId id="258" r:id="rId4"/>
    <p:sldId id="282" r:id="rId5"/>
    <p:sldId id="284" r:id="rId6"/>
    <p:sldId id="283" r:id="rId7"/>
    <p:sldId id="285" r:id="rId8"/>
    <p:sldId id="286" r:id="rId9"/>
    <p:sldId id="277" r:id="rId10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C4A"/>
    <a:srgbClr val="5B9BD4"/>
    <a:srgbClr val="E9ECF4"/>
    <a:srgbClr val="D0D7E8"/>
    <a:srgbClr val="DDD9C3"/>
    <a:srgbClr val="D0D7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634" y="-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A5E4E-3CCB-44B0-9809-11E87046189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EB8B47-54DB-4015-B7A4-7B6A5D735F0D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Потребность в  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новых 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данных, в </a:t>
          </a:r>
          <a:r>
            <a:rPr lang="ru-RU" sz="1400" b="1" i="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 о новых явлениях           </a:t>
          </a:r>
          <a:r>
            <a:rPr lang="ru-RU" sz="1400" b="1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при снижении нагрузки на респондентов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23DEAB-77A5-482D-A3C9-DF5579EC8A3B}" type="parTrans" cxnId="{F85FECF1-26A1-4D17-BBB5-59DB268C9D19}">
      <dgm:prSet/>
      <dgm:spPr/>
      <dgm:t>
        <a:bodyPr/>
        <a:lstStyle/>
        <a:p>
          <a:endParaRPr lang="ru-RU"/>
        </a:p>
      </dgm:t>
    </dgm:pt>
    <dgm:pt modelId="{66C7B335-E6D8-4B63-932E-A3F2A926E1AA}" type="sibTrans" cxnId="{F85FECF1-26A1-4D17-BBB5-59DB268C9D19}">
      <dgm:prSet/>
      <dgm:spPr/>
      <dgm:t>
        <a:bodyPr/>
        <a:lstStyle/>
        <a:p>
          <a:endParaRPr lang="ru-RU"/>
        </a:p>
      </dgm:t>
    </dgm:pt>
    <dgm:pt modelId="{8E0E11CE-A881-4EFA-90C0-05DE8100AA8A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Несопоставимость 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статистических данных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80773C-F1D6-4B63-82FA-F571D57D12A0}" type="parTrans" cxnId="{B28C1A94-D159-4A3B-A63C-B9A56090FBAE}">
      <dgm:prSet/>
      <dgm:spPr/>
      <dgm:t>
        <a:bodyPr/>
        <a:lstStyle/>
        <a:p>
          <a:endParaRPr lang="ru-RU"/>
        </a:p>
      </dgm:t>
    </dgm:pt>
    <dgm:pt modelId="{51E61850-A72E-483A-924C-D017C858DF04}" type="sibTrans" cxnId="{B28C1A94-D159-4A3B-A63C-B9A56090FBAE}">
      <dgm:prSet/>
      <dgm:spPr/>
      <dgm:t>
        <a:bodyPr/>
        <a:lstStyle/>
        <a:p>
          <a:endParaRPr lang="ru-RU"/>
        </a:p>
      </dgm:t>
    </dgm:pt>
    <dgm:pt modelId="{F6760226-A0A4-43B4-B481-6AD9B4DB1DC1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Цифровизация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всех сфер 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жизни (административные и большие данные)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6CCF34-C2C7-46BF-A701-6F7986F359E4}" type="parTrans" cxnId="{90C86D4C-95BB-4A08-B6B5-71F76C9669A0}">
      <dgm:prSet/>
      <dgm:spPr/>
      <dgm:t>
        <a:bodyPr/>
        <a:lstStyle/>
        <a:p>
          <a:endParaRPr lang="ru-RU"/>
        </a:p>
      </dgm:t>
    </dgm:pt>
    <dgm:pt modelId="{2FB5B4F1-EFE5-4455-BD24-39A7808C1529}" type="sibTrans" cxnId="{90C86D4C-95BB-4A08-B6B5-71F76C9669A0}">
      <dgm:prSet/>
      <dgm:spPr/>
      <dgm:t>
        <a:bodyPr/>
        <a:lstStyle/>
        <a:p>
          <a:endParaRPr lang="ru-RU"/>
        </a:p>
      </dgm:t>
    </dgm:pt>
    <dgm:pt modelId="{6D6DBB88-8974-47F0-ADF9-CB71ED02C8B3}">
      <dgm:prSet custT="1"/>
      <dgm:spPr/>
      <dgm:t>
        <a:bodyPr/>
        <a:lstStyle/>
        <a:p>
          <a:pPr algn="ctr"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Искусственный интеллект, </a:t>
          </a:r>
        </a:p>
        <a:p>
          <a:pPr algn="ctr"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Альтернативная статистика</a:t>
          </a:r>
        </a:p>
        <a:p>
          <a:pPr algn="l"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Метаданные, 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Смарт-данные </a:t>
          </a:r>
          <a:endParaRPr lang="ru-RU" sz="1400" b="1" i="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A4C409-DE3D-4358-ADAF-1F101BCB49FA}" type="parTrans" cxnId="{DA8BE82B-597B-42CE-8518-DC4A8C99EE09}">
      <dgm:prSet/>
      <dgm:spPr/>
      <dgm:t>
        <a:bodyPr/>
        <a:lstStyle/>
        <a:p>
          <a:endParaRPr lang="ru-RU"/>
        </a:p>
      </dgm:t>
    </dgm:pt>
    <dgm:pt modelId="{F08412E8-4A62-4A4B-AB87-2C5F9F7E6D70}" type="sibTrans" cxnId="{DA8BE82B-597B-42CE-8518-DC4A8C99EE09}">
      <dgm:prSet/>
      <dgm:spPr/>
      <dgm:t>
        <a:bodyPr/>
        <a:lstStyle/>
        <a:p>
          <a:endParaRPr lang="ru-RU"/>
        </a:p>
      </dgm:t>
    </dgm:pt>
    <dgm:pt modelId="{A52DD226-4E19-421C-8547-09227B0667EB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Качество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оперативность и детализация </a:t>
          </a: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данных, </a:t>
          </a:r>
          <a:r>
            <a:rPr lang="ru-RU" sz="1400" b="1" i="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интероперабельность</a:t>
          </a:r>
          <a:endParaRPr lang="ru-RU" sz="1400" b="1" i="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>
            <a:lnSpc>
              <a:spcPct val="105000"/>
            </a:lnSpc>
          </a:pPr>
          <a:endParaRPr lang="ru-RU" sz="1400" b="1" i="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2D4318-BC71-4A32-9070-A1F93C2BE66C}" type="parTrans" cxnId="{D1E64463-29DF-4FA9-A639-A982D6A7E56A}">
      <dgm:prSet/>
      <dgm:spPr/>
      <dgm:t>
        <a:bodyPr/>
        <a:lstStyle/>
        <a:p>
          <a:endParaRPr lang="ru-RU"/>
        </a:p>
      </dgm:t>
    </dgm:pt>
    <dgm:pt modelId="{64A65579-6E44-4B73-ACFB-7CD7BB218A01}" type="sibTrans" cxnId="{D1E64463-29DF-4FA9-A639-A982D6A7E56A}">
      <dgm:prSet/>
      <dgm:spPr/>
      <dgm:t>
        <a:bodyPr/>
        <a:lstStyle/>
        <a:p>
          <a:endParaRPr lang="ru-RU"/>
        </a:p>
      </dgm:t>
    </dgm:pt>
    <dgm:pt modelId="{DA464F04-7349-4042-B630-0697A332D9DD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Нежелание 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населения представлять сведения о себе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FF25B0-6A68-446F-9E54-9E896D619586}" type="parTrans" cxnId="{9DC302D7-3F4B-400B-BAB6-EE5C7F30CA30}">
      <dgm:prSet/>
      <dgm:spPr/>
      <dgm:t>
        <a:bodyPr/>
        <a:lstStyle/>
        <a:p>
          <a:endParaRPr lang="ru-RU"/>
        </a:p>
      </dgm:t>
    </dgm:pt>
    <dgm:pt modelId="{F10BF01F-8956-4C70-84E6-751705A61964}" type="sibTrans" cxnId="{9DC302D7-3F4B-400B-BAB6-EE5C7F30CA30}">
      <dgm:prSet/>
      <dgm:spPr/>
      <dgm:t>
        <a:bodyPr/>
        <a:lstStyle/>
        <a:p>
          <a:endParaRPr lang="ru-RU"/>
        </a:p>
      </dgm:t>
    </dgm:pt>
    <dgm:pt modelId="{C5DBD157-90C7-4DF5-93C1-D1F657C1047C}">
      <dgm:prSet custT="1"/>
      <dgm:spPr/>
      <dgm:t>
        <a:bodyPr/>
        <a:lstStyle/>
        <a:p>
          <a:pPr>
            <a:lnSpc>
              <a:spcPct val="105000"/>
            </a:lnSpc>
          </a:pPr>
          <a:r>
            <a:rPr lang="ru-RU" sz="1400" b="1" i="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Низкий </a:t>
          </a:r>
          <a:r>
            <a:rPr lang="ru-RU" sz="1400" b="1" i="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уровень статистической грамотности среди пользователей</a:t>
          </a:r>
          <a:endParaRPr lang="ru-RU" sz="1400" b="1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3CA1D95-C727-43F0-85AF-3AF47F9FC9F9}" type="parTrans" cxnId="{E97F98B7-A3BC-4D07-A938-D98D469C6D65}">
      <dgm:prSet/>
      <dgm:spPr/>
      <dgm:t>
        <a:bodyPr/>
        <a:lstStyle/>
        <a:p>
          <a:endParaRPr lang="ru-RU"/>
        </a:p>
      </dgm:t>
    </dgm:pt>
    <dgm:pt modelId="{252E327E-C890-43EA-9FAE-6F2432397DFF}" type="sibTrans" cxnId="{E97F98B7-A3BC-4D07-A938-D98D469C6D65}">
      <dgm:prSet/>
      <dgm:spPr/>
      <dgm:t>
        <a:bodyPr/>
        <a:lstStyle/>
        <a:p>
          <a:endParaRPr lang="ru-RU"/>
        </a:p>
      </dgm:t>
    </dgm:pt>
    <dgm:pt modelId="{D7B6C076-6075-4AD1-92C7-1AA56C904C1A}" type="pres">
      <dgm:prSet presAssocID="{9BAA5E4E-3CCB-44B0-9809-11E87046189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A27C48-A700-490E-8EC5-C3337B020050}" type="pres">
      <dgm:prSet presAssocID="{3FEB8B47-54DB-4015-B7A4-7B6A5D735F0D}" presName="circ1" presStyleLbl="vennNode1" presStyleIdx="0" presStyleCnt="7" custLinFactNeighborY="-20074"/>
      <dgm:spPr/>
    </dgm:pt>
    <dgm:pt modelId="{FA17CFBF-ED64-429D-8457-B4B0841F1B7F}" type="pres">
      <dgm:prSet presAssocID="{3FEB8B47-54DB-4015-B7A4-7B6A5D735F0D}" presName="circ1Tx" presStyleLbl="revTx" presStyleIdx="0" presStyleCnt="0" custScaleX="155395" custLinFactNeighborY="-76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B23AB-8005-419E-A391-0EB4C4221D8F}" type="pres">
      <dgm:prSet presAssocID="{8E0E11CE-A881-4EFA-90C0-05DE8100AA8A}" presName="circ2" presStyleLbl="vennNode1" presStyleIdx="1" presStyleCnt="7" custLinFactNeighborY="-20074"/>
      <dgm:spPr/>
    </dgm:pt>
    <dgm:pt modelId="{A46B2C12-55A2-4737-9E25-D9141E6AF4AD}" type="pres">
      <dgm:prSet presAssocID="{8E0E11CE-A881-4EFA-90C0-05DE8100AA8A}" presName="circ2Tx" presStyleLbl="revTx" presStyleIdx="0" presStyleCnt="0" custScaleX="108650" custLinFactX="-100000" custLinFactNeighborX="-174449" custLinFactNeighborY="91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3B0D2C-D100-4ABE-8579-180509464020}" type="pres">
      <dgm:prSet presAssocID="{F6760226-A0A4-43B4-B481-6AD9B4DB1DC1}" presName="circ3" presStyleLbl="vennNode1" presStyleIdx="2" presStyleCnt="7" custLinFactNeighborY="-20074"/>
      <dgm:spPr/>
    </dgm:pt>
    <dgm:pt modelId="{D9AE59C8-216A-4537-9627-2D7D64483685}" type="pres">
      <dgm:prSet presAssocID="{F6760226-A0A4-43B4-B481-6AD9B4DB1DC1}" presName="circ3Tx" presStyleLbl="revTx" presStyleIdx="0" presStyleCnt="0" custScaleX="112138" custLinFactNeighborX="-1321" custLinFactNeighborY="-466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EE6BC9-475B-48A8-9A05-737CDD9C70DF}" type="pres">
      <dgm:prSet presAssocID="{6D6DBB88-8974-47F0-ADF9-CB71ED02C8B3}" presName="circ4" presStyleLbl="vennNode1" presStyleIdx="3" presStyleCnt="7" custLinFactNeighborY="-20074"/>
      <dgm:spPr/>
    </dgm:pt>
    <dgm:pt modelId="{073A082F-C7C9-4D81-977E-DBEE34ECBF21}" type="pres">
      <dgm:prSet presAssocID="{6D6DBB88-8974-47F0-ADF9-CB71ED02C8B3}" presName="circ4Tx" presStyleLbl="revTx" presStyleIdx="0" presStyleCnt="0" custScaleX="193843" custLinFactNeighborX="22819" custLinFactNeighborY="-766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4AAD9-06B6-413B-84B7-D3B0F4F08BF4}" type="pres">
      <dgm:prSet presAssocID="{A52DD226-4E19-421C-8547-09227B0667EB}" presName="circ5" presStyleLbl="vennNode1" presStyleIdx="4" presStyleCnt="7" custLinFactNeighborY="-20074"/>
      <dgm:spPr/>
    </dgm:pt>
    <dgm:pt modelId="{7F91AF70-518C-42A5-9069-4582D11A3871}" type="pres">
      <dgm:prSet presAssocID="{A52DD226-4E19-421C-8547-09227B0667EB}" presName="circ5Tx" presStyleLbl="revTx" presStyleIdx="0" presStyleCnt="0" custScaleX="120824" custLinFactNeighborX="-14030" custLinFactNeighborY="-766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E48AEE-BAAB-4097-A080-BD00B240FD79}" type="pres">
      <dgm:prSet presAssocID="{DA464F04-7349-4042-B630-0697A332D9DD}" presName="circ6" presStyleLbl="vennNode1" presStyleIdx="5" presStyleCnt="7" custLinFactNeighborY="-20074"/>
      <dgm:spPr/>
    </dgm:pt>
    <dgm:pt modelId="{6B40036C-9F5C-4952-ACEB-9471BDDB4E1E}" type="pres">
      <dgm:prSet presAssocID="{DA464F04-7349-4042-B630-0697A332D9DD}" presName="circ6Tx" presStyleLbl="revTx" presStyleIdx="0" presStyleCnt="0" custScaleX="120503" custLinFactX="100000" custLinFactY="-57230" custLinFactNeighborX="181789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34D03C-0491-465D-8A9B-6C1D9B8F2DFC}" type="pres">
      <dgm:prSet presAssocID="{C5DBD157-90C7-4DF5-93C1-D1F657C1047C}" presName="circ7" presStyleLbl="vennNode1" presStyleIdx="6" presStyleCnt="7" custLinFactNeighborY="-20074"/>
      <dgm:spPr/>
    </dgm:pt>
    <dgm:pt modelId="{C9B53AF1-DB3C-4CE8-A312-482E6FA5FF7F}" type="pres">
      <dgm:prSet presAssocID="{C5DBD157-90C7-4DF5-93C1-D1F657C1047C}" presName="circ7Tx" presStyleLbl="revTx" presStyleIdx="0" presStyleCnt="0" custLinFactNeighborX="684" custLinFactNeighborY="-238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F1C2C7-5735-472C-A27F-3A2CF1DD55C1}" type="presOf" srcId="{DA464F04-7349-4042-B630-0697A332D9DD}" destId="{6B40036C-9F5C-4952-ACEB-9471BDDB4E1E}" srcOrd="0" destOrd="0" presId="urn:microsoft.com/office/officeart/2005/8/layout/venn1"/>
    <dgm:cxn modelId="{B751B784-E2B8-430D-BF5A-C570404ACE7F}" type="presOf" srcId="{F6760226-A0A4-43B4-B481-6AD9B4DB1DC1}" destId="{D9AE59C8-216A-4537-9627-2D7D64483685}" srcOrd="0" destOrd="0" presId="urn:microsoft.com/office/officeart/2005/8/layout/venn1"/>
    <dgm:cxn modelId="{09945F94-D947-4AF4-987E-2DE4693C99F2}" type="presOf" srcId="{A52DD226-4E19-421C-8547-09227B0667EB}" destId="{7F91AF70-518C-42A5-9069-4582D11A3871}" srcOrd="0" destOrd="0" presId="urn:microsoft.com/office/officeart/2005/8/layout/venn1"/>
    <dgm:cxn modelId="{B28C1A94-D159-4A3B-A63C-B9A56090FBAE}" srcId="{9BAA5E4E-3CCB-44B0-9809-11E87046189E}" destId="{8E0E11CE-A881-4EFA-90C0-05DE8100AA8A}" srcOrd="1" destOrd="0" parTransId="{3480773C-F1D6-4B63-82FA-F571D57D12A0}" sibTransId="{51E61850-A72E-483A-924C-D017C858DF04}"/>
    <dgm:cxn modelId="{5E85E603-8CE0-4CE2-A4F7-F434BD8845E1}" type="presOf" srcId="{9BAA5E4E-3CCB-44B0-9809-11E87046189E}" destId="{D7B6C076-6075-4AD1-92C7-1AA56C904C1A}" srcOrd="0" destOrd="0" presId="urn:microsoft.com/office/officeart/2005/8/layout/venn1"/>
    <dgm:cxn modelId="{F85FECF1-26A1-4D17-BBB5-59DB268C9D19}" srcId="{9BAA5E4E-3CCB-44B0-9809-11E87046189E}" destId="{3FEB8B47-54DB-4015-B7A4-7B6A5D735F0D}" srcOrd="0" destOrd="0" parTransId="{A023DEAB-77A5-482D-A3C9-DF5579EC8A3B}" sibTransId="{66C7B335-E6D8-4B63-932E-A3F2A926E1AA}"/>
    <dgm:cxn modelId="{672D138F-7F47-49C7-AA96-47E2E367CC18}" type="presOf" srcId="{C5DBD157-90C7-4DF5-93C1-D1F657C1047C}" destId="{C9B53AF1-DB3C-4CE8-A312-482E6FA5FF7F}" srcOrd="0" destOrd="0" presId="urn:microsoft.com/office/officeart/2005/8/layout/venn1"/>
    <dgm:cxn modelId="{90C86D4C-95BB-4A08-B6B5-71F76C9669A0}" srcId="{9BAA5E4E-3CCB-44B0-9809-11E87046189E}" destId="{F6760226-A0A4-43B4-B481-6AD9B4DB1DC1}" srcOrd="2" destOrd="0" parTransId="{376CCF34-C2C7-46BF-A701-6F7986F359E4}" sibTransId="{2FB5B4F1-EFE5-4455-BD24-39A7808C1529}"/>
    <dgm:cxn modelId="{CBC2C512-0D71-4CFE-BEF0-8D4B8B658167}" type="presOf" srcId="{8E0E11CE-A881-4EFA-90C0-05DE8100AA8A}" destId="{A46B2C12-55A2-4737-9E25-D9141E6AF4AD}" srcOrd="0" destOrd="0" presId="urn:microsoft.com/office/officeart/2005/8/layout/venn1"/>
    <dgm:cxn modelId="{DA8BE82B-597B-42CE-8518-DC4A8C99EE09}" srcId="{9BAA5E4E-3CCB-44B0-9809-11E87046189E}" destId="{6D6DBB88-8974-47F0-ADF9-CB71ED02C8B3}" srcOrd="3" destOrd="0" parTransId="{B7A4C409-DE3D-4358-ADAF-1F101BCB49FA}" sibTransId="{F08412E8-4A62-4A4B-AB87-2C5F9F7E6D70}"/>
    <dgm:cxn modelId="{D1E64463-29DF-4FA9-A639-A982D6A7E56A}" srcId="{9BAA5E4E-3CCB-44B0-9809-11E87046189E}" destId="{A52DD226-4E19-421C-8547-09227B0667EB}" srcOrd="4" destOrd="0" parTransId="{8E2D4318-BC71-4A32-9070-A1F93C2BE66C}" sibTransId="{64A65579-6E44-4B73-ACFB-7CD7BB218A01}"/>
    <dgm:cxn modelId="{E97F98B7-A3BC-4D07-A938-D98D469C6D65}" srcId="{9BAA5E4E-3CCB-44B0-9809-11E87046189E}" destId="{C5DBD157-90C7-4DF5-93C1-D1F657C1047C}" srcOrd="6" destOrd="0" parTransId="{43CA1D95-C727-43F0-85AF-3AF47F9FC9F9}" sibTransId="{252E327E-C890-43EA-9FAE-6F2432397DFF}"/>
    <dgm:cxn modelId="{9DC302D7-3F4B-400B-BAB6-EE5C7F30CA30}" srcId="{9BAA5E4E-3CCB-44B0-9809-11E87046189E}" destId="{DA464F04-7349-4042-B630-0697A332D9DD}" srcOrd="5" destOrd="0" parTransId="{2AFF25B0-6A68-446F-9E54-9E896D619586}" sibTransId="{F10BF01F-8956-4C70-84E6-751705A61964}"/>
    <dgm:cxn modelId="{D0F15D6B-6E36-4533-B4BB-9C114A7555FB}" type="presOf" srcId="{3FEB8B47-54DB-4015-B7A4-7B6A5D735F0D}" destId="{FA17CFBF-ED64-429D-8457-B4B0841F1B7F}" srcOrd="0" destOrd="0" presId="urn:microsoft.com/office/officeart/2005/8/layout/venn1"/>
    <dgm:cxn modelId="{5443CF00-9242-4729-BFE3-B8D4C7F8AFD5}" type="presOf" srcId="{6D6DBB88-8974-47F0-ADF9-CB71ED02C8B3}" destId="{073A082F-C7C9-4D81-977E-DBEE34ECBF21}" srcOrd="0" destOrd="0" presId="urn:microsoft.com/office/officeart/2005/8/layout/venn1"/>
    <dgm:cxn modelId="{36127BC6-1EFC-49FD-AF83-54C3957471F6}" type="presParOf" srcId="{D7B6C076-6075-4AD1-92C7-1AA56C904C1A}" destId="{A0A27C48-A700-490E-8EC5-C3337B020050}" srcOrd="0" destOrd="0" presId="urn:microsoft.com/office/officeart/2005/8/layout/venn1"/>
    <dgm:cxn modelId="{3C6327CE-F08D-4169-944D-3142474E4EE3}" type="presParOf" srcId="{D7B6C076-6075-4AD1-92C7-1AA56C904C1A}" destId="{FA17CFBF-ED64-429D-8457-B4B0841F1B7F}" srcOrd="1" destOrd="0" presId="urn:microsoft.com/office/officeart/2005/8/layout/venn1"/>
    <dgm:cxn modelId="{3BBF5D6A-5623-4488-AA61-1CA1242EBAAA}" type="presParOf" srcId="{D7B6C076-6075-4AD1-92C7-1AA56C904C1A}" destId="{2D7B23AB-8005-419E-A391-0EB4C4221D8F}" srcOrd="2" destOrd="0" presId="urn:microsoft.com/office/officeart/2005/8/layout/venn1"/>
    <dgm:cxn modelId="{75287991-A18D-4877-9BAD-F95689FC32FF}" type="presParOf" srcId="{D7B6C076-6075-4AD1-92C7-1AA56C904C1A}" destId="{A46B2C12-55A2-4737-9E25-D9141E6AF4AD}" srcOrd="3" destOrd="0" presId="urn:microsoft.com/office/officeart/2005/8/layout/venn1"/>
    <dgm:cxn modelId="{84B40F63-4F4F-454F-88B5-77A665CC3A41}" type="presParOf" srcId="{D7B6C076-6075-4AD1-92C7-1AA56C904C1A}" destId="{493B0D2C-D100-4ABE-8579-180509464020}" srcOrd="4" destOrd="0" presId="urn:microsoft.com/office/officeart/2005/8/layout/venn1"/>
    <dgm:cxn modelId="{7DC0AAF1-F0FA-4891-8B11-E9AAFB3B7AD4}" type="presParOf" srcId="{D7B6C076-6075-4AD1-92C7-1AA56C904C1A}" destId="{D9AE59C8-216A-4537-9627-2D7D64483685}" srcOrd="5" destOrd="0" presId="urn:microsoft.com/office/officeart/2005/8/layout/venn1"/>
    <dgm:cxn modelId="{B3564729-3557-4E03-B4F6-FAF4C4824280}" type="presParOf" srcId="{D7B6C076-6075-4AD1-92C7-1AA56C904C1A}" destId="{96EE6BC9-475B-48A8-9A05-737CDD9C70DF}" srcOrd="6" destOrd="0" presId="urn:microsoft.com/office/officeart/2005/8/layout/venn1"/>
    <dgm:cxn modelId="{9BAC6EFD-7AD4-43A2-A026-8C12CC2B483C}" type="presParOf" srcId="{D7B6C076-6075-4AD1-92C7-1AA56C904C1A}" destId="{073A082F-C7C9-4D81-977E-DBEE34ECBF21}" srcOrd="7" destOrd="0" presId="urn:microsoft.com/office/officeart/2005/8/layout/venn1"/>
    <dgm:cxn modelId="{B8051292-41DE-408F-9905-A9DD39AA9B60}" type="presParOf" srcId="{D7B6C076-6075-4AD1-92C7-1AA56C904C1A}" destId="{2B94AAD9-06B6-413B-84B7-D3B0F4F08BF4}" srcOrd="8" destOrd="0" presId="urn:microsoft.com/office/officeart/2005/8/layout/venn1"/>
    <dgm:cxn modelId="{242C9C2B-E18A-458D-BA87-7A434E46BD9B}" type="presParOf" srcId="{D7B6C076-6075-4AD1-92C7-1AA56C904C1A}" destId="{7F91AF70-518C-42A5-9069-4582D11A3871}" srcOrd="9" destOrd="0" presId="urn:microsoft.com/office/officeart/2005/8/layout/venn1"/>
    <dgm:cxn modelId="{604359FB-07C0-4271-A6B8-4C0A3B24C1CF}" type="presParOf" srcId="{D7B6C076-6075-4AD1-92C7-1AA56C904C1A}" destId="{CDE48AEE-BAAB-4097-A080-BD00B240FD79}" srcOrd="10" destOrd="0" presId="urn:microsoft.com/office/officeart/2005/8/layout/venn1"/>
    <dgm:cxn modelId="{D0C3AA82-225F-482B-BA89-79CB3DA5F624}" type="presParOf" srcId="{D7B6C076-6075-4AD1-92C7-1AA56C904C1A}" destId="{6B40036C-9F5C-4952-ACEB-9471BDDB4E1E}" srcOrd="11" destOrd="0" presId="urn:microsoft.com/office/officeart/2005/8/layout/venn1"/>
    <dgm:cxn modelId="{A5A99E44-CE1C-4B0C-8C8E-C6554458B67E}" type="presParOf" srcId="{D7B6C076-6075-4AD1-92C7-1AA56C904C1A}" destId="{7234D03C-0491-465D-8A9B-6C1D9B8F2DFC}" srcOrd="12" destOrd="0" presId="urn:microsoft.com/office/officeart/2005/8/layout/venn1"/>
    <dgm:cxn modelId="{6D5E7A5D-6B00-48B6-A57D-902573A32051}" type="presParOf" srcId="{D7B6C076-6075-4AD1-92C7-1AA56C904C1A}" destId="{C9B53AF1-DB3C-4CE8-A312-482E6FA5FF7F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A27C48-A700-490E-8EC5-C3337B020050}">
      <dsp:nvSpPr>
        <dsp:cNvPr id="0" name=""/>
        <dsp:cNvSpPr/>
      </dsp:nvSpPr>
      <dsp:spPr>
        <a:xfrm>
          <a:off x="3293260" y="94294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A17CFBF-ED64-429D-8457-B4B0841F1B7F}">
      <dsp:nvSpPr>
        <dsp:cNvPr id="0" name=""/>
        <dsp:cNvSpPr/>
      </dsp:nvSpPr>
      <dsp:spPr>
        <a:xfrm>
          <a:off x="2658570" y="0"/>
          <a:ext cx="2895607" cy="99719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Потребность в  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новых 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данных, в </a:t>
          </a:r>
          <a:r>
            <a:rPr lang="ru-RU" sz="1400" b="1" i="0" kern="120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т.ч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. о новых явлениях           </a:t>
          </a:r>
          <a:r>
            <a:rPr lang="ru-RU" sz="1400" b="1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при снижении нагрузки на респондентов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8570" y="0"/>
        <a:ext cx="2895607" cy="997196"/>
      </dsp:txXfrm>
    </dsp:sp>
    <dsp:sp modelId="{2D7B23AB-8005-419E-A391-0EB4C4221D8F}">
      <dsp:nvSpPr>
        <dsp:cNvPr id="0" name=""/>
        <dsp:cNvSpPr/>
      </dsp:nvSpPr>
      <dsp:spPr>
        <a:xfrm>
          <a:off x="3770287" y="1172296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46B2C12-55A2-4737-9E25-D9141E6AF4AD}">
      <dsp:nvSpPr>
        <dsp:cNvPr id="0" name=""/>
        <dsp:cNvSpPr/>
      </dsp:nvSpPr>
      <dsp:spPr>
        <a:xfrm>
          <a:off x="685792" y="1948940"/>
          <a:ext cx="1914137" cy="10969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Несопоставимость 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статистических данных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85792" y="1948940"/>
        <a:ext cx="1914137" cy="1096915"/>
      </dsp:txXfrm>
    </dsp:sp>
    <dsp:sp modelId="{493B0D2C-D100-4ABE-8579-180509464020}">
      <dsp:nvSpPr>
        <dsp:cNvPr id="0" name=""/>
        <dsp:cNvSpPr/>
      </dsp:nvSpPr>
      <dsp:spPr>
        <a:xfrm>
          <a:off x="3887511" y="1688345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AE59C8-216A-4537-9627-2D7D64483685}">
      <dsp:nvSpPr>
        <dsp:cNvPr id="0" name=""/>
        <dsp:cNvSpPr/>
      </dsp:nvSpPr>
      <dsp:spPr>
        <a:xfrm>
          <a:off x="5638792" y="1796540"/>
          <a:ext cx="1937594" cy="117170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Цифровизация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всех сфер 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жизни (административные и большие данные)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38792" y="1796540"/>
        <a:ext cx="1937594" cy="1171705"/>
      </dsp:txXfrm>
    </dsp:sp>
    <dsp:sp modelId="{96EE6BC9-475B-48A8-9A05-737CDD9C70DF}">
      <dsp:nvSpPr>
        <dsp:cNvPr id="0" name=""/>
        <dsp:cNvSpPr/>
      </dsp:nvSpPr>
      <dsp:spPr>
        <a:xfrm>
          <a:off x="3557522" y="210218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73A082F-C7C9-4D81-977E-DBEE34ECBF21}">
      <dsp:nvSpPr>
        <dsp:cNvPr id="0" name=""/>
        <dsp:cNvSpPr/>
      </dsp:nvSpPr>
      <dsp:spPr>
        <a:xfrm>
          <a:off x="4572004" y="3091942"/>
          <a:ext cx="3612042" cy="10719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Искусственный интеллект, </a:t>
          </a:r>
        </a:p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Альтернативная статистика</a:t>
          </a:r>
        </a:p>
        <a:p>
          <a:pPr lvl="0" algn="l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Метаданные, 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Смарт-данные </a:t>
          </a:r>
          <a:endParaRPr lang="ru-RU" sz="1400" b="1" i="0" kern="120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72004" y="3091942"/>
        <a:ext cx="3612042" cy="1071985"/>
      </dsp:txXfrm>
    </dsp:sp>
    <dsp:sp modelId="{2B94AAD9-06B6-413B-84B7-D3B0F4F08BF4}">
      <dsp:nvSpPr>
        <dsp:cNvPr id="0" name=""/>
        <dsp:cNvSpPr/>
      </dsp:nvSpPr>
      <dsp:spPr>
        <a:xfrm>
          <a:off x="3028998" y="2102181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F91AF70-518C-42A5-9069-4582D11A3871}">
      <dsp:nvSpPr>
        <dsp:cNvPr id="0" name=""/>
        <dsp:cNvSpPr/>
      </dsp:nvSpPr>
      <dsp:spPr>
        <a:xfrm>
          <a:off x="872787" y="3091942"/>
          <a:ext cx="2251416" cy="107198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Качество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, оперативность и детализация </a:t>
          </a: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данных, </a:t>
          </a:r>
          <a:r>
            <a:rPr lang="ru-RU" sz="1400" b="1" i="0" kern="1200" baseline="0" dirty="0" err="1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интероперабельность</a:t>
          </a:r>
          <a:endParaRPr lang="ru-RU" sz="1400" b="1" i="0" kern="120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endParaRPr lang="ru-RU" sz="1400" b="1" i="0" kern="1200" baseline="0" dirty="0" smtClean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2787" y="3091942"/>
        <a:ext cx="2251416" cy="1071985"/>
      </dsp:txXfrm>
    </dsp:sp>
    <dsp:sp modelId="{CDE48AEE-BAAB-4097-A080-BD00B240FD79}">
      <dsp:nvSpPr>
        <dsp:cNvPr id="0" name=""/>
        <dsp:cNvSpPr/>
      </dsp:nvSpPr>
      <dsp:spPr>
        <a:xfrm>
          <a:off x="2699010" y="1688345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B40036C-9F5C-4952-ACEB-9471BDDB4E1E}">
      <dsp:nvSpPr>
        <dsp:cNvPr id="0" name=""/>
        <dsp:cNvSpPr/>
      </dsp:nvSpPr>
      <dsp:spPr>
        <a:xfrm>
          <a:off x="5410206" y="501138"/>
          <a:ext cx="2082130" cy="117170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Нежелание 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населения представлять сведения о себе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10206" y="501138"/>
        <a:ext cx="2082130" cy="1171705"/>
      </dsp:txXfrm>
    </dsp:sp>
    <dsp:sp modelId="{7234D03C-0491-465D-8A9B-6C1D9B8F2DFC}">
      <dsp:nvSpPr>
        <dsp:cNvPr id="0" name=""/>
        <dsp:cNvSpPr/>
      </dsp:nvSpPr>
      <dsp:spPr>
        <a:xfrm>
          <a:off x="2816234" y="1172296"/>
          <a:ext cx="1626227" cy="162642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B53AF1-DB3C-4CE8-A312-482E6FA5FF7F}">
      <dsp:nvSpPr>
        <dsp:cNvPr id="0" name=""/>
        <dsp:cNvSpPr/>
      </dsp:nvSpPr>
      <dsp:spPr>
        <a:xfrm>
          <a:off x="865970" y="685798"/>
          <a:ext cx="1761746" cy="10969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105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Низкий </a:t>
          </a:r>
          <a:r>
            <a:rPr lang="ru-RU" sz="1400" b="1" i="0" kern="1200" baseline="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уровень статистической грамотности среди пользователей</a:t>
          </a:r>
          <a:endParaRPr lang="ru-RU" sz="1400" b="1" kern="1200" baseline="0" dirty="0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5970" y="685798"/>
        <a:ext cx="1761746" cy="10969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7495F-50A4-42CE-8D49-C154E4A75685}" type="datetimeFigureOut">
              <a:rPr lang="ru-RU" smtClean="0"/>
              <a:t>04.11.2025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43163"/>
            <a:ext cx="7315200" cy="2314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473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5491B-1E4D-41B3-BA18-FEC4809FC9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9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799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1837" y="671572"/>
            <a:ext cx="7780274" cy="43761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316037" cy="115493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884414" y="0"/>
            <a:ext cx="1259585" cy="11126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79514" y="0"/>
            <a:ext cx="1622043" cy="11126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316037" cy="11549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0596" y="160837"/>
            <a:ext cx="8242807" cy="25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944" y="1110528"/>
            <a:ext cx="8300110" cy="3054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79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13851" y="4859442"/>
            <a:ext cx="191134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17375E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‹#›</a:t>
            </a:fld>
            <a:endParaRPr spc="-1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ew.cisstat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82064" y="180800"/>
            <a:ext cx="6579234" cy="356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91435" marR="5080" indent="-2579370">
              <a:lnSpc>
                <a:spcPts val="1410"/>
              </a:lnSpc>
            </a:pP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spc="10" dirty="0">
                <a:solidFill>
                  <a:srgbClr val="17375E"/>
                </a:solidFill>
                <a:latin typeface="Arial"/>
                <a:cs typeface="Arial"/>
              </a:rPr>
              <a:t>ж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г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60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арс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2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нны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й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spc="5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ч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ск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й</a:t>
            </a:r>
            <a:r>
              <a:rPr sz="1200" b="1" spc="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ком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3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2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р</a:t>
            </a:r>
            <a:r>
              <a:rPr sz="1200" b="1" spc="-20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ж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2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 Не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з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ви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х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spc="-60" dirty="0">
                <a:solidFill>
                  <a:srgbClr val="17375E"/>
                </a:solidFill>
                <a:latin typeface="Arial"/>
                <a:cs typeface="Arial"/>
              </a:rPr>
              <a:t>Г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60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арс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в (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тком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Г)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91332" y="1824659"/>
            <a:ext cx="2664333" cy="25737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57200" y="1652195"/>
            <a:ext cx="815340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59435" marR="5080" indent="-547370" algn="ctr">
              <a:lnSpc>
                <a:spcPct val="100000"/>
              </a:lnSpc>
            </a:pPr>
            <a:r>
              <a:rPr lang="ru-RU" sz="2400" b="1" spc="-25" dirty="0" smtClean="0">
                <a:solidFill>
                  <a:srgbClr val="17375E"/>
                </a:solidFill>
                <a:latin typeface="Arial"/>
                <a:cs typeface="Arial"/>
              </a:rPr>
              <a:t>Инновационные </a:t>
            </a:r>
            <a:r>
              <a:rPr lang="ru-RU" sz="2400" b="1" spc="-25" dirty="0">
                <a:solidFill>
                  <a:srgbClr val="17375E"/>
                </a:solidFill>
                <a:latin typeface="Arial"/>
                <a:cs typeface="Arial"/>
              </a:rPr>
              <a:t>тренды цифровой трансформации статистики </a:t>
            </a:r>
            <a:r>
              <a:rPr lang="ru-RU" sz="2400" b="1" spc="-25" dirty="0" smtClean="0">
                <a:solidFill>
                  <a:srgbClr val="17375E"/>
                </a:solidFill>
                <a:latin typeface="Arial"/>
                <a:cs typeface="Arial"/>
              </a:rPr>
              <a:t>СНГ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81097" y="3719923"/>
            <a:ext cx="3782695" cy="472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К.Э</a:t>
            </a:r>
            <a:r>
              <a:rPr sz="1600" b="1" i="1" spc="-5" dirty="0">
                <a:solidFill>
                  <a:srgbClr val="17375E"/>
                </a:solidFill>
                <a:latin typeface="Arial"/>
                <a:cs typeface="Arial"/>
              </a:rPr>
              <a:t>.</a:t>
            </a:r>
            <a:r>
              <a:rPr sz="1600" b="1" i="1" spc="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600" b="1" i="1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ай</a:t>
            </a:r>
            <a:r>
              <a:rPr sz="1600" b="1" i="1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r>
              <a:rPr sz="1600" b="1" i="1" spc="-15" dirty="0">
                <a:solidFill>
                  <a:srgbClr val="17375E"/>
                </a:solidFill>
                <a:latin typeface="Arial"/>
                <a:cs typeface="Arial"/>
              </a:rPr>
              <a:t>ам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600" b="1" i="1" spc="-15" dirty="0">
                <a:solidFill>
                  <a:srgbClr val="17375E"/>
                </a:solidFill>
                <a:latin typeface="Arial"/>
                <a:cs typeface="Arial"/>
              </a:rPr>
              <a:t>Пр</a:t>
            </a:r>
            <a:r>
              <a:rPr sz="1600" b="1" i="1" spc="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дс</a:t>
            </a:r>
            <a:r>
              <a:rPr sz="1600" b="1" i="1" spc="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да</a:t>
            </a:r>
            <a:r>
              <a:rPr sz="1600" b="1" i="1" spc="-5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600" b="1" i="1" spc="5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ль</a:t>
            </a:r>
            <a:r>
              <a:rPr sz="1600" b="1" i="1" spc="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600" b="1" i="1" spc="-15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600" b="1" i="1" spc="-2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600" b="1" i="1" spc="-25" dirty="0">
                <a:solidFill>
                  <a:srgbClr val="17375E"/>
                </a:solidFill>
                <a:latin typeface="Arial"/>
                <a:cs typeface="Arial"/>
              </a:rPr>
              <a:t>тк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600" b="1" i="1" spc="-3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600" b="1" i="1" spc="-5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600" b="1" i="1" spc="-5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600" b="1" i="1" spc="-2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600" b="1" i="1" spc="-1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600" b="1" i="1" spc="6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600" b="1" i="1" spc="-20" dirty="0">
                <a:solidFill>
                  <a:srgbClr val="17375E"/>
                </a:solidFill>
                <a:latin typeface="Arial"/>
                <a:cs typeface="Arial"/>
              </a:rPr>
              <a:t>СНГ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6D60AD-1BC2-4BA4-8C95-C1DACCC2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153081"/>
            <a:ext cx="6400800" cy="276999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Глобальные вызовы в официальной статистике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="" xmlns:a16="http://schemas.microsoft.com/office/drawing/2014/main" id="{895910A8-2AD4-4043-89BD-41D14CF760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2538418"/>
              </p:ext>
            </p:extLst>
          </p:nvPr>
        </p:nvGraphicFramePr>
        <p:xfrm>
          <a:off x="457200" y="546608"/>
          <a:ext cx="8300110" cy="4985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ject 2">
            <a:extLst>
              <a:ext uri="{FF2B5EF4-FFF2-40B4-BE49-F238E27FC236}">
                <a16:creationId xmlns="" xmlns:a16="http://schemas.microsoft.com/office/drawing/2014/main" id="{F6D34A20-CD58-427B-9B9F-A1F69F4C606E}"/>
              </a:ext>
            </a:extLst>
          </p:cNvPr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5">
            <a:extLst>
              <a:ext uri="{FF2B5EF4-FFF2-40B4-BE49-F238E27FC236}">
                <a16:creationId xmlns="" xmlns:a16="http://schemas.microsoft.com/office/drawing/2014/main" id="{6465924C-6CE4-4437-8A8C-FEE1213654B0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8713851" y="4859442"/>
            <a:ext cx="191134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2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31322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0596" y="160837"/>
            <a:ext cx="8242807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ru-RU" dirty="0" smtClean="0"/>
              <a:t>Тренды  </a:t>
            </a:r>
            <a:r>
              <a:rPr lang="ru-RU" dirty="0" err="1" smtClean="0"/>
              <a:t>цифровизации</a:t>
            </a:r>
            <a:r>
              <a:rPr lang="ru-RU" dirty="0" smtClean="0"/>
              <a:t> в ста</a:t>
            </a:r>
            <a:r>
              <a:rPr spc="-35" dirty="0" err="1" smtClean="0"/>
              <a:t>т</a:t>
            </a:r>
            <a:r>
              <a:rPr dirty="0" err="1" smtClean="0"/>
              <a:t>ис</a:t>
            </a:r>
            <a:r>
              <a:rPr spc="-30" dirty="0" err="1" smtClean="0"/>
              <a:t>т</a:t>
            </a:r>
            <a:r>
              <a:rPr dirty="0" err="1" smtClean="0"/>
              <a:t>и</a:t>
            </a:r>
            <a:r>
              <a:rPr spc="5" dirty="0" err="1" smtClean="0"/>
              <a:t>к</a:t>
            </a:r>
            <a:r>
              <a:rPr lang="ru-RU" spc="5" dirty="0" smtClean="0"/>
              <a:t>е</a:t>
            </a:r>
            <a:r>
              <a:rPr spc="20" dirty="0" smtClean="0"/>
              <a:t> </a:t>
            </a:r>
            <a:r>
              <a:rPr dirty="0" smtClean="0"/>
              <a:t>С</a:t>
            </a:r>
            <a:r>
              <a:rPr spc="5" dirty="0" smtClean="0"/>
              <a:t>Н</a:t>
            </a:r>
            <a:r>
              <a:rPr spc="-70" dirty="0" smtClean="0"/>
              <a:t>Г</a:t>
            </a:r>
            <a:endParaRPr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3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742950"/>
            <a:ext cx="8462645" cy="40857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Переход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на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единую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технологию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автоматизации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err="1" smtClean="0">
                <a:solidFill>
                  <a:srgbClr val="006FC0"/>
                </a:solidFill>
                <a:latin typeface="Arial"/>
                <a:cs typeface="Arial"/>
              </a:rPr>
              <a:t>статпроизводства</a:t>
            </a:r>
            <a:endParaRPr lang="ru-RU" sz="1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Переход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от децентрализованной обработки собираемых данных  к их централизованной обработке и контролю,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Переход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на единые классификаторы,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Использование 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единого хранилища данных.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спользование ПО, не требующего программирования, и  свободно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распространяемых программных продуктов,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Внедрение  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OLAP, BI- технологий (в РФ с 2008г).  </a:t>
            </a:r>
            <a:endParaRPr lang="en-US" sz="14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Публикация 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в  глобальной сети сначала  </a:t>
            </a:r>
            <a:r>
              <a:rPr lang="en-US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WORD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 и </a:t>
            </a:r>
            <a:r>
              <a:rPr lang="en-US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 XL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 - документов,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затем в 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машиночитаемых форматах  </a:t>
            </a:r>
            <a:r>
              <a:rPr lang="ru-RU" sz="1400" b="1" spc="-10" dirty="0">
                <a:solidFill>
                  <a:srgbClr val="006FC0"/>
                </a:solidFill>
                <a:latin typeface="Arial"/>
                <a:cs typeface="Arial"/>
              </a:rPr>
              <a:t>SML, CSV, </a:t>
            </a:r>
            <a:r>
              <a:rPr lang="en-US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H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TML, JSON, а теперь  в формате </a:t>
            </a:r>
            <a:r>
              <a:rPr lang="en-US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 RDF (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смарт-данных</a:t>
            </a:r>
            <a:r>
              <a:rPr lang="en-US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)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. </a:t>
            </a:r>
            <a:r>
              <a:rPr lang="ru-RU" sz="1400" b="1" spc="-10" dirty="0" err="1" smtClean="0">
                <a:solidFill>
                  <a:srgbClr val="006FC0"/>
                </a:solidFill>
                <a:latin typeface="Arial"/>
                <a:cs typeface="Arial"/>
              </a:rPr>
              <a:t>Интероперабельность</a:t>
            </a: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.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Внедрение  Глобальной модели статистического производства </a:t>
            </a:r>
            <a:r>
              <a:rPr lang="en-US" sz="1400" b="1" spc="-10" dirty="0">
                <a:solidFill>
                  <a:srgbClr val="006FC0"/>
                </a:solidFill>
                <a:latin typeface="Arial"/>
                <a:cs typeface="Arial"/>
              </a:rPr>
              <a:t>GSBPM </a:t>
            </a:r>
            <a:endParaRPr lang="ru-RU" sz="14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400" b="1" spc="-10" dirty="0" smtClean="0">
                <a:solidFill>
                  <a:srgbClr val="006FC0"/>
                </a:solidFill>
                <a:latin typeface="Arial"/>
                <a:cs typeface="Arial"/>
              </a:rPr>
              <a:t>Управление данными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609600" y="238831"/>
            <a:ext cx="940244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ru-RU" sz="1600" dirty="0" smtClean="0"/>
              <a:t>Тренды в распространении  ста</a:t>
            </a:r>
            <a:r>
              <a:rPr sz="1600" spc="-35" dirty="0" err="1" smtClean="0"/>
              <a:t>т</a:t>
            </a:r>
            <a:r>
              <a:rPr sz="1600" dirty="0" err="1" smtClean="0"/>
              <a:t>ис</a:t>
            </a:r>
            <a:r>
              <a:rPr sz="1600" spc="-30" dirty="0" err="1" smtClean="0"/>
              <a:t>т</a:t>
            </a:r>
            <a:r>
              <a:rPr sz="1600" dirty="0" err="1" smtClean="0"/>
              <a:t>и</a:t>
            </a:r>
            <a:r>
              <a:rPr sz="1600" spc="5" dirty="0" err="1" smtClean="0"/>
              <a:t>к</a:t>
            </a:r>
            <a:r>
              <a:rPr lang="ru-RU" sz="1600" spc="5" dirty="0" smtClean="0"/>
              <a:t>и</a:t>
            </a:r>
            <a:r>
              <a:rPr sz="1600" spc="20" dirty="0" smtClean="0"/>
              <a:t> </a:t>
            </a:r>
            <a:r>
              <a:rPr lang="ru-RU" sz="1600" spc="20" dirty="0" smtClean="0"/>
              <a:t> и в описании метаданных </a:t>
            </a:r>
            <a:endParaRPr sz="16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4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462645" cy="3893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Описание и публикация метаданных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Внедрение стандартов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распространения метаданных  SDMX и 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микроданных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 DDI. </a:t>
            </a:r>
            <a:endParaRPr lang="ru-RU" sz="16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Расширение форматов публикации 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в  глобальной 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сети: сначала  </a:t>
            </a:r>
            <a:r>
              <a:rPr lang="en-US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WORD 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 и </a:t>
            </a:r>
            <a:r>
              <a:rPr lang="en-US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 XL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 - документов,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затем в 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машиночитаемых форматах 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SML, CSV, </a:t>
            </a:r>
            <a:r>
              <a:rPr lang="en-US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H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TML, JSON, а теперь </a:t>
            </a:r>
            <a:r>
              <a:rPr lang="en-US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RDF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 (смарт-данные). </a:t>
            </a: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Внедрение Глобальной   модели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метаданных  </a:t>
            </a:r>
            <a:r>
              <a:rPr lang="en-US" sz="1600" b="1" spc="-10" dirty="0">
                <a:solidFill>
                  <a:srgbClr val="006FC0"/>
                </a:solidFill>
                <a:latin typeface="Arial"/>
                <a:cs typeface="Arial"/>
              </a:rPr>
              <a:t>GSIM</a:t>
            </a:r>
            <a:endParaRPr lang="ru-RU" sz="16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Единая точка доступа ко всем статистическим ресурсам страны (в России - ЕМИСС)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Создание  международного </a:t>
            </a:r>
            <a:r>
              <a:rPr lang="ru-RU" sz="1600" b="1" spc="-10" dirty="0" err="1">
                <a:solidFill>
                  <a:srgbClr val="006FC0"/>
                </a:solidFill>
                <a:latin typeface="Arial"/>
                <a:cs typeface="Arial"/>
              </a:rPr>
              <a:t>датахаба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, содержащего 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данные и метаданные  основных мировых статистических ресурсов   </a:t>
            </a:r>
            <a:r>
              <a:rPr lang="ru-RU" sz="1600" b="1" spc="-10" dirty="0">
                <a:solidFill>
                  <a:srgbClr val="006FC0"/>
                </a:solidFill>
                <a:latin typeface="Arial"/>
                <a:cs typeface="Arial"/>
              </a:rPr>
              <a:t>на русском  и английском  </a:t>
            </a:r>
            <a:r>
              <a:rPr lang="ru-RU" sz="1600" b="1" spc="-10" dirty="0" smtClean="0">
                <a:solidFill>
                  <a:srgbClr val="006FC0"/>
                </a:solidFill>
                <a:latin typeface="Arial"/>
                <a:cs typeface="Arial"/>
              </a:rPr>
              <a:t>языках</a:t>
            </a:r>
            <a:endParaRPr lang="ru-RU" sz="16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lnSpc>
                <a:spcPct val="100000"/>
              </a:lnSpc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4255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2669">
              <a:lnSpc>
                <a:spcPct val="100000"/>
              </a:lnSpc>
            </a:pPr>
            <a:r>
              <a:rPr sz="1800" dirty="0"/>
              <a:t>М</a:t>
            </a:r>
            <a:r>
              <a:rPr sz="1800" spc="-30" dirty="0"/>
              <a:t>е</a:t>
            </a:r>
            <a:r>
              <a:rPr sz="1800" dirty="0"/>
              <a:t>ж</a:t>
            </a:r>
            <a:r>
              <a:rPr sz="1800" spc="10" dirty="0"/>
              <a:t>д</a:t>
            </a:r>
            <a:r>
              <a:rPr sz="1800" spc="-20" dirty="0"/>
              <a:t>у</a:t>
            </a:r>
            <a:r>
              <a:rPr sz="1800" dirty="0"/>
              <a:t>нар</a:t>
            </a:r>
            <a:r>
              <a:rPr sz="1800" spc="-20" dirty="0"/>
              <a:t>о</a:t>
            </a:r>
            <a:r>
              <a:rPr sz="1800" dirty="0"/>
              <a:t>дный</a:t>
            </a:r>
            <a:r>
              <a:rPr sz="1800" spc="10" dirty="0"/>
              <a:t> </a:t>
            </a:r>
            <a:r>
              <a:rPr sz="1800" dirty="0"/>
              <a:t>с</a:t>
            </a:r>
            <a:r>
              <a:rPr sz="1800" spc="-35" dirty="0"/>
              <a:t>т</a:t>
            </a:r>
            <a:r>
              <a:rPr sz="1800" spc="5" dirty="0"/>
              <a:t>а</a:t>
            </a:r>
            <a:r>
              <a:rPr sz="1800" spc="-20" dirty="0"/>
              <a:t>т</a:t>
            </a:r>
            <a:r>
              <a:rPr sz="1800" dirty="0"/>
              <a:t>ис</a:t>
            </a:r>
            <a:r>
              <a:rPr sz="1800" spc="5" dirty="0"/>
              <a:t>ти</a:t>
            </a:r>
            <a:r>
              <a:rPr sz="1800" dirty="0"/>
              <a:t>ч</a:t>
            </a:r>
            <a:r>
              <a:rPr sz="1800" spc="-35" dirty="0"/>
              <a:t>е</a:t>
            </a:r>
            <a:r>
              <a:rPr sz="1800" dirty="0"/>
              <a:t>с</a:t>
            </a:r>
            <a:r>
              <a:rPr sz="1800" spc="5" dirty="0"/>
              <a:t>ки</a:t>
            </a:r>
            <a:r>
              <a:rPr sz="1800" dirty="0"/>
              <a:t>й</a:t>
            </a:r>
            <a:r>
              <a:rPr sz="1800" spc="65" dirty="0"/>
              <a:t> </a:t>
            </a:r>
            <a:r>
              <a:rPr sz="1800" spc="-5" dirty="0"/>
              <a:t>ха</a:t>
            </a:r>
            <a:r>
              <a:rPr sz="1800" dirty="0"/>
              <a:t>б</a:t>
            </a:r>
            <a:r>
              <a:rPr sz="1800" spc="5" dirty="0"/>
              <a:t> </a:t>
            </a:r>
            <a:r>
              <a:rPr sz="1800" dirty="0"/>
              <a:t>д</a:t>
            </a:r>
            <a:r>
              <a:rPr sz="1800" spc="-10" dirty="0"/>
              <a:t>а</a:t>
            </a:r>
            <a:r>
              <a:rPr sz="1800" dirty="0"/>
              <a:t>н</a:t>
            </a:r>
            <a:r>
              <a:rPr sz="1800" spc="5" dirty="0"/>
              <a:t>н</a:t>
            </a:r>
            <a:r>
              <a:rPr sz="1800" dirty="0"/>
              <a:t>ых</a:t>
            </a:r>
            <a:r>
              <a:rPr sz="1800" spc="-10" dirty="0"/>
              <a:t> </a:t>
            </a:r>
            <a:r>
              <a:rPr sz="1800" dirty="0"/>
              <a:t>и</a:t>
            </a:r>
            <a:r>
              <a:rPr sz="1800" spc="5" dirty="0"/>
              <a:t> </a:t>
            </a:r>
            <a:r>
              <a:rPr sz="1800" dirty="0"/>
              <a:t>м</a:t>
            </a:r>
            <a:r>
              <a:rPr sz="1800" spc="-30" dirty="0"/>
              <a:t>е</a:t>
            </a:r>
            <a:r>
              <a:rPr sz="1800" spc="-35" dirty="0"/>
              <a:t>т</a:t>
            </a:r>
            <a:r>
              <a:rPr sz="1800" dirty="0"/>
              <a:t>а</a:t>
            </a:r>
            <a:r>
              <a:rPr sz="1800" spc="-10" dirty="0"/>
              <a:t>д</a:t>
            </a:r>
            <a:r>
              <a:rPr sz="1800" dirty="0"/>
              <a:t>анных</a:t>
            </a:r>
            <a:r>
              <a:rPr sz="1800" spc="45" dirty="0"/>
              <a:t> </a:t>
            </a:r>
            <a:r>
              <a:rPr sz="1800" dirty="0"/>
              <a:t>(1)</a:t>
            </a:r>
            <a:endParaRPr sz="1800"/>
          </a:p>
        </p:txBody>
      </p:sp>
      <p:sp>
        <p:nvSpPr>
          <p:cNvPr id="4" name="object 4"/>
          <p:cNvSpPr/>
          <p:nvPr/>
        </p:nvSpPr>
        <p:spPr>
          <a:xfrm>
            <a:off x="575944" y="2218721"/>
            <a:ext cx="526474" cy="5340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7550" y="2197480"/>
            <a:ext cx="8209280" cy="576580"/>
          </a:xfrm>
          <a:custGeom>
            <a:avLst/>
            <a:gdLst/>
            <a:ahLst/>
            <a:cxnLst/>
            <a:rect l="l" t="t" r="r" b="b"/>
            <a:pathLst>
              <a:path w="8209280" h="576580">
                <a:moveTo>
                  <a:pt x="0" y="96012"/>
                </a:moveTo>
                <a:lnTo>
                  <a:pt x="9424" y="54448"/>
                </a:lnTo>
                <a:lnTo>
                  <a:pt x="34787" y="22027"/>
                </a:lnTo>
                <a:lnTo>
                  <a:pt x="71726" y="3093"/>
                </a:lnTo>
                <a:lnTo>
                  <a:pt x="8112950" y="0"/>
                </a:lnTo>
                <a:lnTo>
                  <a:pt x="8127523" y="1099"/>
                </a:lnTo>
                <a:lnTo>
                  <a:pt x="8166495" y="16309"/>
                </a:lnTo>
                <a:lnTo>
                  <a:pt x="8194929" y="46007"/>
                </a:lnTo>
                <a:lnTo>
                  <a:pt x="8208431" y="85848"/>
                </a:lnTo>
                <a:lnTo>
                  <a:pt x="8208962" y="480060"/>
                </a:lnTo>
                <a:lnTo>
                  <a:pt x="8207859" y="494633"/>
                </a:lnTo>
                <a:lnTo>
                  <a:pt x="8192619" y="533605"/>
                </a:lnTo>
                <a:lnTo>
                  <a:pt x="8162899" y="562038"/>
                </a:lnTo>
                <a:lnTo>
                  <a:pt x="8123092" y="575540"/>
                </a:lnTo>
                <a:lnTo>
                  <a:pt x="96012" y="576071"/>
                </a:lnTo>
                <a:lnTo>
                  <a:pt x="81421" y="574969"/>
                </a:lnTo>
                <a:lnTo>
                  <a:pt x="42433" y="559728"/>
                </a:lnTo>
                <a:lnTo>
                  <a:pt x="14015" y="530008"/>
                </a:lnTo>
                <a:lnTo>
                  <a:pt x="530" y="490201"/>
                </a:lnTo>
                <a:lnTo>
                  <a:pt x="0" y="96012"/>
                </a:lnTo>
                <a:close/>
              </a:path>
            </a:pathLst>
          </a:custGeom>
          <a:ln w="12699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7550" y="2898139"/>
            <a:ext cx="8209280" cy="582295"/>
          </a:xfrm>
          <a:custGeom>
            <a:avLst/>
            <a:gdLst/>
            <a:ahLst/>
            <a:cxnLst/>
            <a:rect l="l" t="t" r="r" b="b"/>
            <a:pathLst>
              <a:path w="8209280" h="582295">
                <a:moveTo>
                  <a:pt x="0" y="97028"/>
                </a:moveTo>
                <a:lnTo>
                  <a:pt x="9333" y="55440"/>
                </a:lnTo>
                <a:lnTo>
                  <a:pt x="34485" y="22829"/>
                </a:lnTo>
                <a:lnTo>
                  <a:pt x="71177" y="3473"/>
                </a:lnTo>
                <a:lnTo>
                  <a:pt x="8111934" y="0"/>
                </a:lnTo>
                <a:lnTo>
                  <a:pt x="8126527" y="1089"/>
                </a:lnTo>
                <a:lnTo>
                  <a:pt x="8165592" y="16170"/>
                </a:lnTo>
                <a:lnTo>
                  <a:pt x="8194258" y="45644"/>
                </a:lnTo>
                <a:lnTo>
                  <a:pt x="8208253" y="85237"/>
                </a:lnTo>
                <a:lnTo>
                  <a:pt x="8208962" y="485013"/>
                </a:lnTo>
                <a:lnTo>
                  <a:pt x="8207872" y="499606"/>
                </a:lnTo>
                <a:lnTo>
                  <a:pt x="8192791" y="538670"/>
                </a:lnTo>
                <a:lnTo>
                  <a:pt x="8163318" y="567337"/>
                </a:lnTo>
                <a:lnTo>
                  <a:pt x="8123724" y="581332"/>
                </a:lnTo>
                <a:lnTo>
                  <a:pt x="96989" y="582041"/>
                </a:lnTo>
                <a:lnTo>
                  <a:pt x="82400" y="580950"/>
                </a:lnTo>
                <a:lnTo>
                  <a:pt x="43346" y="565864"/>
                </a:lnTo>
                <a:lnTo>
                  <a:pt x="14689" y="536380"/>
                </a:lnTo>
                <a:lnTo>
                  <a:pt x="705" y="496774"/>
                </a:lnTo>
                <a:lnTo>
                  <a:pt x="0" y="97028"/>
                </a:lnTo>
                <a:close/>
              </a:path>
            </a:pathLst>
          </a:custGeom>
          <a:ln w="12700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66004" y="2952750"/>
            <a:ext cx="520217" cy="4860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7550" y="3579876"/>
            <a:ext cx="8209280" cy="576580"/>
          </a:xfrm>
          <a:custGeom>
            <a:avLst/>
            <a:gdLst/>
            <a:ahLst/>
            <a:cxnLst/>
            <a:rect l="l" t="t" r="r" b="b"/>
            <a:pathLst>
              <a:path w="8209280" h="576579">
                <a:moveTo>
                  <a:pt x="0" y="96012"/>
                </a:moveTo>
                <a:lnTo>
                  <a:pt x="9424" y="54448"/>
                </a:lnTo>
                <a:lnTo>
                  <a:pt x="34787" y="22027"/>
                </a:lnTo>
                <a:lnTo>
                  <a:pt x="71726" y="3093"/>
                </a:lnTo>
                <a:lnTo>
                  <a:pt x="8112950" y="0"/>
                </a:lnTo>
                <a:lnTo>
                  <a:pt x="8127523" y="1099"/>
                </a:lnTo>
                <a:lnTo>
                  <a:pt x="8166495" y="16309"/>
                </a:lnTo>
                <a:lnTo>
                  <a:pt x="8194929" y="46007"/>
                </a:lnTo>
                <a:lnTo>
                  <a:pt x="8208431" y="85848"/>
                </a:lnTo>
                <a:lnTo>
                  <a:pt x="8208962" y="480034"/>
                </a:lnTo>
                <a:lnTo>
                  <a:pt x="8207859" y="494622"/>
                </a:lnTo>
                <a:lnTo>
                  <a:pt x="8192619" y="533607"/>
                </a:lnTo>
                <a:lnTo>
                  <a:pt x="8162899" y="562028"/>
                </a:lnTo>
                <a:lnTo>
                  <a:pt x="8123092" y="575516"/>
                </a:lnTo>
                <a:lnTo>
                  <a:pt x="96012" y="576046"/>
                </a:lnTo>
                <a:lnTo>
                  <a:pt x="81421" y="574945"/>
                </a:lnTo>
                <a:lnTo>
                  <a:pt x="42433" y="559720"/>
                </a:lnTo>
                <a:lnTo>
                  <a:pt x="14015" y="530011"/>
                </a:lnTo>
                <a:lnTo>
                  <a:pt x="530" y="490187"/>
                </a:lnTo>
                <a:lnTo>
                  <a:pt x="0" y="96012"/>
                </a:lnTo>
                <a:close/>
              </a:path>
            </a:pathLst>
          </a:custGeom>
          <a:ln w="12699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14373" y="3647667"/>
            <a:ext cx="462813" cy="436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7550" y="1469516"/>
            <a:ext cx="8209280" cy="576580"/>
          </a:xfrm>
          <a:custGeom>
            <a:avLst/>
            <a:gdLst/>
            <a:ahLst/>
            <a:cxnLst/>
            <a:rect l="l" t="t" r="r" b="b"/>
            <a:pathLst>
              <a:path w="8209280" h="576580">
                <a:moveTo>
                  <a:pt x="0" y="96012"/>
                </a:moveTo>
                <a:lnTo>
                  <a:pt x="9424" y="54448"/>
                </a:lnTo>
                <a:lnTo>
                  <a:pt x="34787" y="22027"/>
                </a:lnTo>
                <a:lnTo>
                  <a:pt x="71726" y="3093"/>
                </a:lnTo>
                <a:lnTo>
                  <a:pt x="8112950" y="0"/>
                </a:lnTo>
                <a:lnTo>
                  <a:pt x="8127523" y="1099"/>
                </a:lnTo>
                <a:lnTo>
                  <a:pt x="8166495" y="16309"/>
                </a:lnTo>
                <a:lnTo>
                  <a:pt x="8194929" y="46007"/>
                </a:lnTo>
                <a:lnTo>
                  <a:pt x="8208431" y="85848"/>
                </a:lnTo>
                <a:lnTo>
                  <a:pt x="8208962" y="480060"/>
                </a:lnTo>
                <a:lnTo>
                  <a:pt x="8207859" y="494633"/>
                </a:lnTo>
                <a:lnTo>
                  <a:pt x="8192619" y="533605"/>
                </a:lnTo>
                <a:lnTo>
                  <a:pt x="8162899" y="562038"/>
                </a:lnTo>
                <a:lnTo>
                  <a:pt x="8123092" y="575540"/>
                </a:lnTo>
                <a:lnTo>
                  <a:pt x="96012" y="576072"/>
                </a:lnTo>
                <a:lnTo>
                  <a:pt x="81421" y="574969"/>
                </a:lnTo>
                <a:lnTo>
                  <a:pt x="42433" y="559728"/>
                </a:lnTo>
                <a:lnTo>
                  <a:pt x="14015" y="530008"/>
                </a:lnTo>
                <a:lnTo>
                  <a:pt x="530" y="490201"/>
                </a:lnTo>
                <a:lnTo>
                  <a:pt x="0" y="96012"/>
                </a:lnTo>
                <a:close/>
              </a:path>
            </a:pathLst>
          </a:custGeom>
          <a:ln w="12699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75944" y="1546453"/>
            <a:ext cx="539673" cy="42204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7550" y="4299940"/>
            <a:ext cx="8209280" cy="576580"/>
          </a:xfrm>
          <a:custGeom>
            <a:avLst/>
            <a:gdLst/>
            <a:ahLst/>
            <a:cxnLst/>
            <a:rect l="l" t="t" r="r" b="b"/>
            <a:pathLst>
              <a:path w="8209280" h="576579">
                <a:moveTo>
                  <a:pt x="0" y="96012"/>
                </a:moveTo>
                <a:lnTo>
                  <a:pt x="9424" y="54475"/>
                </a:lnTo>
                <a:lnTo>
                  <a:pt x="34787" y="22048"/>
                </a:lnTo>
                <a:lnTo>
                  <a:pt x="71726" y="3097"/>
                </a:lnTo>
                <a:lnTo>
                  <a:pt x="8112950" y="0"/>
                </a:lnTo>
                <a:lnTo>
                  <a:pt x="8127523" y="1101"/>
                </a:lnTo>
                <a:lnTo>
                  <a:pt x="8166495" y="16326"/>
                </a:lnTo>
                <a:lnTo>
                  <a:pt x="8194929" y="46035"/>
                </a:lnTo>
                <a:lnTo>
                  <a:pt x="8208431" y="85859"/>
                </a:lnTo>
                <a:lnTo>
                  <a:pt x="8208962" y="480047"/>
                </a:lnTo>
                <a:lnTo>
                  <a:pt x="8207859" y="494637"/>
                </a:lnTo>
                <a:lnTo>
                  <a:pt x="8192619" y="533625"/>
                </a:lnTo>
                <a:lnTo>
                  <a:pt x="8162899" y="562044"/>
                </a:lnTo>
                <a:lnTo>
                  <a:pt x="8123092" y="575528"/>
                </a:lnTo>
                <a:lnTo>
                  <a:pt x="96012" y="576059"/>
                </a:lnTo>
                <a:lnTo>
                  <a:pt x="81421" y="574958"/>
                </a:lnTo>
                <a:lnTo>
                  <a:pt x="42433" y="559736"/>
                </a:lnTo>
                <a:lnTo>
                  <a:pt x="14015" y="530029"/>
                </a:lnTo>
                <a:lnTo>
                  <a:pt x="530" y="490202"/>
                </a:lnTo>
                <a:lnTo>
                  <a:pt x="0" y="96012"/>
                </a:lnTo>
                <a:close/>
              </a:path>
            </a:pathLst>
          </a:custGeom>
          <a:ln w="12700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4322" y="4349940"/>
            <a:ext cx="530669" cy="47668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7550" y="771525"/>
            <a:ext cx="8209280" cy="576580"/>
          </a:xfrm>
          <a:custGeom>
            <a:avLst/>
            <a:gdLst/>
            <a:ahLst/>
            <a:cxnLst/>
            <a:rect l="l" t="t" r="r" b="b"/>
            <a:pathLst>
              <a:path w="8209280" h="576580">
                <a:moveTo>
                  <a:pt x="0" y="96012"/>
                </a:moveTo>
                <a:lnTo>
                  <a:pt x="9424" y="54503"/>
                </a:lnTo>
                <a:lnTo>
                  <a:pt x="34787" y="22068"/>
                </a:lnTo>
                <a:lnTo>
                  <a:pt x="71726" y="3101"/>
                </a:lnTo>
                <a:lnTo>
                  <a:pt x="8112950" y="0"/>
                </a:lnTo>
                <a:lnTo>
                  <a:pt x="8127523" y="1102"/>
                </a:lnTo>
                <a:lnTo>
                  <a:pt x="8166495" y="16343"/>
                </a:lnTo>
                <a:lnTo>
                  <a:pt x="8194929" y="46063"/>
                </a:lnTo>
                <a:lnTo>
                  <a:pt x="8208431" y="85870"/>
                </a:lnTo>
                <a:lnTo>
                  <a:pt x="8208962" y="480060"/>
                </a:lnTo>
                <a:lnTo>
                  <a:pt x="8207859" y="494662"/>
                </a:lnTo>
                <a:lnTo>
                  <a:pt x="8192619" y="533660"/>
                </a:lnTo>
                <a:lnTo>
                  <a:pt x="8162899" y="562068"/>
                </a:lnTo>
                <a:lnTo>
                  <a:pt x="8123092" y="575542"/>
                </a:lnTo>
                <a:lnTo>
                  <a:pt x="96012" y="576072"/>
                </a:lnTo>
                <a:lnTo>
                  <a:pt x="81421" y="574972"/>
                </a:lnTo>
                <a:lnTo>
                  <a:pt x="42433" y="559762"/>
                </a:lnTo>
                <a:lnTo>
                  <a:pt x="14015" y="530064"/>
                </a:lnTo>
                <a:lnTo>
                  <a:pt x="530" y="490223"/>
                </a:lnTo>
                <a:lnTo>
                  <a:pt x="0" y="96012"/>
                </a:lnTo>
                <a:close/>
              </a:path>
            </a:pathLst>
          </a:custGeom>
          <a:ln w="12699">
            <a:solidFill>
              <a:srgbClr val="33C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150720" y="856996"/>
            <a:ext cx="7526109" cy="39185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ЕД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ИН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Я</a:t>
            </a:r>
            <a:r>
              <a:rPr sz="1600" b="1" spc="1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45" dirty="0">
                <a:solidFill>
                  <a:srgbClr val="548ED4"/>
                </a:solidFill>
                <a:latin typeface="Calibri"/>
                <a:cs typeface="Calibri"/>
              </a:rPr>
              <a:t>Т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ОЧКА</a:t>
            </a:r>
            <a:r>
              <a:rPr sz="1600" b="1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60" dirty="0">
                <a:solidFill>
                  <a:srgbClr val="548ED4"/>
                </a:solidFill>
                <a:latin typeface="Calibri"/>
                <a:cs typeface="Calibri"/>
              </a:rPr>
              <a:t>Д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ОС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Т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УПА</a:t>
            </a:r>
            <a:r>
              <a:rPr sz="1600" b="1" spc="60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К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ТА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ТИКЕ</a:t>
            </a:r>
            <a:r>
              <a:rPr sz="1400" spc="1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ПО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</a:t>
            </a:r>
            <a:r>
              <a:rPr sz="1400" spc="-8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АНАМ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НГ И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МИ</a:t>
            </a:r>
            <a:r>
              <a:rPr sz="1400" spc="-8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spc="10" dirty="0">
                <a:solidFill>
                  <a:srgbClr val="244060"/>
                </a:solidFill>
                <a:latin typeface="Calibri"/>
                <a:cs typeface="Calibri"/>
              </a:rPr>
              <a:t>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,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К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НОВНЫМ</a:t>
            </a:r>
            <a:endParaRPr sz="14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Е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Ж</a:t>
            </a:r>
            <a:r>
              <a:rPr sz="1400" spc="-20" dirty="0">
                <a:solidFill>
                  <a:srgbClr val="244060"/>
                </a:solidFill>
                <a:latin typeface="Calibri"/>
                <a:cs typeface="Calibri"/>
              </a:rPr>
              <a:t>Д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УНА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spc="-45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Д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НЫМ</a:t>
            </a:r>
            <a:r>
              <a:rPr sz="1400" spc="-2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ТА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Ч</a:t>
            </a:r>
            <a:r>
              <a:rPr sz="1400" spc="-40" dirty="0">
                <a:solidFill>
                  <a:srgbClr val="244060"/>
                </a:solidFill>
                <a:latin typeface="Calibri"/>
                <a:cs typeface="Calibri"/>
              </a:rPr>
              <a:t>Е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КИМ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spc="-40" dirty="0">
                <a:solidFill>
                  <a:srgbClr val="244060"/>
                </a:solidFill>
                <a:latin typeface="Calibri"/>
                <a:cs typeface="Calibri"/>
              </a:rPr>
              <a:t>Е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У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АМ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РОВ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АЯ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ТА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ТИКА</a:t>
            </a:r>
            <a:r>
              <a:rPr sz="1400" spc="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НА</a:t>
            </a:r>
            <a:r>
              <a:rPr sz="1600" b="1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20" dirty="0">
                <a:solidFill>
                  <a:srgbClr val="548ED4"/>
                </a:solidFill>
                <a:latin typeface="Calibri"/>
                <a:cs typeface="Calibri"/>
              </a:rPr>
              <a:t>Р</a:t>
            </a:r>
            <a:r>
              <a:rPr sz="1600" b="1" spc="-55" dirty="0">
                <a:solidFill>
                  <a:srgbClr val="548ED4"/>
                </a:solidFill>
                <a:latin typeface="Calibri"/>
                <a:cs typeface="Calibri"/>
              </a:rPr>
              <a:t>У</a:t>
            </a:r>
            <a:r>
              <a:rPr sz="1600" b="1" spc="-30" dirty="0">
                <a:solidFill>
                  <a:srgbClr val="548ED4"/>
                </a:solidFill>
                <a:latin typeface="Calibri"/>
                <a:cs typeface="Calibri"/>
              </a:rPr>
              <a:t>С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С</a:t>
            </a:r>
            <a:r>
              <a:rPr sz="1600" b="1" spc="-50" dirty="0">
                <a:solidFill>
                  <a:srgbClr val="548ED4"/>
                </a:solidFill>
                <a:latin typeface="Calibri"/>
                <a:cs typeface="Calibri"/>
              </a:rPr>
              <a:t>К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ОМ</a:t>
            </a:r>
            <a:r>
              <a:rPr sz="1600" b="1" spc="40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И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АН</a:t>
            </a:r>
            <a:r>
              <a:rPr sz="1600" b="1" spc="-125" dirty="0">
                <a:solidFill>
                  <a:srgbClr val="548ED4"/>
                </a:solidFill>
                <a:latin typeface="Calibri"/>
                <a:cs typeface="Calibri"/>
              </a:rPr>
              <a:t>Г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ЛИЙС</a:t>
            </a:r>
            <a:r>
              <a:rPr sz="1600" b="1" spc="-50" dirty="0">
                <a:solidFill>
                  <a:srgbClr val="548ED4"/>
                </a:solidFill>
                <a:latin typeface="Calibri"/>
                <a:cs typeface="Calibri"/>
              </a:rPr>
              <a:t>К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ОМ</a:t>
            </a:r>
            <a:r>
              <a:rPr sz="1600" b="1" spc="1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Я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З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ЫКАХ</a:t>
            </a:r>
            <a:r>
              <a:rPr sz="1600" b="1" spc="4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НА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45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ДН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Й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 I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T-ПЛ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А</a:t>
            </a:r>
            <a:r>
              <a:rPr sz="1400" spc="-65" dirty="0">
                <a:solidFill>
                  <a:srgbClr val="244060"/>
                </a:solidFill>
                <a:latin typeface="Calibri"/>
                <a:cs typeface="Calibri"/>
              </a:rPr>
              <a:t>Т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Ф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МЕ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 marL="104139">
              <a:lnSpc>
                <a:spcPct val="100000"/>
              </a:lnSpc>
              <a:spcBef>
                <a:spcPts val="1135"/>
              </a:spcBef>
            </a:pP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ИНТЕ</a:t>
            </a:r>
            <a:r>
              <a:rPr sz="1600" b="1" spc="-90" dirty="0">
                <a:solidFill>
                  <a:srgbClr val="548ED4"/>
                </a:solidFill>
                <a:latin typeface="Calibri"/>
                <a:cs typeface="Calibri"/>
              </a:rPr>
              <a:t>Р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К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ТИВНЫЙ МНО</a:t>
            </a:r>
            <a:r>
              <a:rPr sz="1600" b="1" spc="-65" dirty="0">
                <a:solidFill>
                  <a:srgbClr val="548ED4"/>
                </a:solidFill>
                <a:latin typeface="Calibri"/>
                <a:cs typeface="Calibri"/>
              </a:rPr>
              <a:t>Г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ОМЕРНЫЙ</a:t>
            </a:r>
            <a:r>
              <a:rPr sz="1600" b="1" spc="4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АНАЛИЗ</a:t>
            </a:r>
            <a:r>
              <a:rPr sz="1600" b="1" spc="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С</a:t>
            </a:r>
            <a:r>
              <a:rPr sz="1600" b="1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30" dirty="0">
                <a:solidFill>
                  <a:srgbClr val="548ED4"/>
                </a:solidFill>
                <a:latin typeface="Calibri"/>
                <a:cs typeface="Calibri"/>
              </a:rPr>
              <a:t>У</a:t>
            </a:r>
            <a:r>
              <a:rPr sz="1600" b="1" spc="-60" dirty="0">
                <a:solidFill>
                  <a:srgbClr val="548ED4"/>
                </a:solidFill>
                <a:latin typeface="Calibri"/>
                <a:cs typeface="Calibri"/>
              </a:rPr>
              <a:t>Д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ОБНОЙ</a:t>
            </a:r>
            <a:r>
              <a:rPr sz="1600" b="1" spc="2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ВИ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З</a:t>
            </a:r>
            <a:r>
              <a:rPr sz="1600" b="1" spc="-140" dirty="0">
                <a:solidFill>
                  <a:srgbClr val="548ED4"/>
                </a:solidFill>
                <a:latin typeface="Calibri"/>
                <a:cs typeface="Calibri"/>
              </a:rPr>
              <a:t>У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АЛИ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З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Ц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ИЕ</a:t>
            </a:r>
            <a:r>
              <a:rPr sz="1600" b="1" spc="15" dirty="0">
                <a:solidFill>
                  <a:srgbClr val="548ED4"/>
                </a:solidFill>
                <a:latin typeface="Calibri"/>
                <a:cs typeface="Calibri"/>
              </a:rPr>
              <a:t>Й</a:t>
            </a:r>
            <a:r>
              <a:rPr sz="1600" spc="-5" dirty="0">
                <a:solidFill>
                  <a:srgbClr val="548ED4"/>
                </a:solidFill>
                <a:latin typeface="Calibri"/>
                <a:cs typeface="Calibri"/>
              </a:rPr>
              <a:t>,</a:t>
            </a:r>
            <a:endParaRPr sz="16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ВК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ЛЮ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ЧАЯ</a:t>
            </a:r>
            <a:r>
              <a:rPr sz="1400" spc="-3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Г</a:t>
            </a:r>
            <a:r>
              <a:rPr sz="1400" spc="-30" dirty="0">
                <a:solidFill>
                  <a:srgbClr val="244060"/>
                </a:solidFill>
                <a:latin typeface="Calibri"/>
                <a:cs typeface="Calibri"/>
              </a:rPr>
              <a:t>Е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ПР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</a:t>
            </a:r>
            <a:r>
              <a:rPr sz="1400" spc="-8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АН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ТВЕННЫЕ</a:t>
            </a:r>
            <a:r>
              <a:rPr sz="1400" spc="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ДАННЫЕ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4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 marR="1154430">
              <a:lnSpc>
                <a:spcPct val="100600"/>
              </a:lnSpc>
            </a:pPr>
            <a:r>
              <a:rPr sz="1600" b="1" spc="-95" dirty="0">
                <a:solidFill>
                  <a:srgbClr val="548ED4"/>
                </a:solidFill>
                <a:latin typeface="Calibri"/>
                <a:cs typeface="Calibri"/>
              </a:rPr>
              <a:t>Р</a:t>
            </a:r>
            <a:r>
              <a:rPr sz="1600" b="1" spc="-55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С</a:t>
            </a:r>
            <a:r>
              <a:rPr sz="1600" b="1" spc="-20" dirty="0">
                <a:solidFill>
                  <a:srgbClr val="548ED4"/>
                </a:solidFill>
                <a:latin typeface="Calibri"/>
                <a:cs typeface="Calibri"/>
              </a:rPr>
              <a:t>Ш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ИРЕ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Н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НЫЕ</a:t>
            </a:r>
            <a:r>
              <a:rPr sz="1600" b="1" spc="10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МЕ</a:t>
            </a:r>
            <a:r>
              <a:rPr sz="1600" b="1" spc="-120" dirty="0">
                <a:solidFill>
                  <a:srgbClr val="548ED4"/>
                </a:solidFill>
                <a:latin typeface="Calibri"/>
                <a:cs typeface="Calibri"/>
              </a:rPr>
              <a:t>Т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ДАННЫЕ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(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НО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</a:t>
            </a:r>
            <a:r>
              <a:rPr sz="1400" spc="-80" dirty="0">
                <a:solidFill>
                  <a:srgbClr val="244060"/>
                </a:solidFill>
                <a:latin typeface="Calibri"/>
                <a:cs typeface="Calibri"/>
              </a:rPr>
              <a:t>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ТИВН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-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П</a:t>
            </a:r>
            <a:r>
              <a:rPr sz="1400" spc="-8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</a:t>
            </a:r>
            <a:r>
              <a:rPr sz="1400" spc="5" dirty="0">
                <a:solidFill>
                  <a:srgbClr val="244060"/>
                </a:solidFill>
                <a:latin typeface="Calibri"/>
                <a:cs typeface="Calibri"/>
              </a:rPr>
              <a:t>В</a:t>
            </a:r>
            <a:r>
              <a:rPr sz="1400" spc="-2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ЧНАЯ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ИН</a:t>
            </a:r>
            <a:r>
              <a:rPr sz="1400" spc="5" dirty="0">
                <a:solidFill>
                  <a:srgbClr val="244060"/>
                </a:solidFill>
                <a:latin typeface="Calibri"/>
                <a:cs typeface="Calibri"/>
              </a:rPr>
              <a:t>Ф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МАЦИЯ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+ М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Е</a:t>
            </a:r>
            <a:r>
              <a:rPr sz="1400" spc="-35" dirty="0">
                <a:solidFill>
                  <a:srgbClr val="244060"/>
                </a:solidFill>
                <a:latin typeface="Calibri"/>
                <a:cs typeface="Calibri"/>
              </a:rPr>
              <a:t>Т</a:t>
            </a:r>
            <a:r>
              <a:rPr sz="1400" spc="-45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30" dirty="0">
                <a:solidFill>
                  <a:srgbClr val="244060"/>
                </a:solidFill>
                <a:latin typeface="Calibri"/>
                <a:cs typeface="Calibri"/>
              </a:rPr>
              <a:t>Д</a:t>
            </a:r>
            <a:r>
              <a:rPr sz="1400" spc="-45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Л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Г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ИЯ)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ИН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УМЕНТ</a:t>
            </a:r>
            <a:r>
              <a:rPr sz="1400" spc="1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Д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Л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Я</a:t>
            </a:r>
            <a:r>
              <a:rPr sz="1400" spc="-2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Д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ЕНТИФИКАЦИИ</a:t>
            </a:r>
            <a:r>
              <a:rPr sz="1400" spc="-2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 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ЕШЕНИЯ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ПР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Б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Л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ЕМ</a:t>
            </a:r>
            <a:r>
              <a:rPr sz="1400" spc="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600" b="1" spc="-140" dirty="0">
                <a:solidFill>
                  <a:srgbClr val="548ED4"/>
                </a:solidFill>
                <a:latin typeface="Calibri"/>
                <a:cs typeface="Calibri"/>
              </a:rPr>
              <a:t>Г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АРМОНИ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З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Ц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ИИ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ТА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ТИКИ</a:t>
            </a:r>
            <a:endParaRPr sz="14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5" dirty="0">
                <a:solidFill>
                  <a:srgbClr val="548ED4"/>
                </a:solidFill>
                <a:latin typeface="Calibri"/>
                <a:cs typeface="Calibri"/>
              </a:rPr>
              <a:t>«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УМНЫЕ</a:t>
            </a:r>
            <a:r>
              <a:rPr sz="1600" b="1" spc="20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МЕ</a:t>
            </a:r>
            <a:r>
              <a:rPr sz="1600" b="1" spc="-120" dirty="0">
                <a:solidFill>
                  <a:srgbClr val="548ED4"/>
                </a:solidFill>
                <a:latin typeface="Calibri"/>
                <a:cs typeface="Calibri"/>
              </a:rPr>
              <a:t>Т</a:t>
            </a:r>
            <a:r>
              <a:rPr sz="1600" b="1" spc="-10" dirty="0">
                <a:solidFill>
                  <a:srgbClr val="548ED4"/>
                </a:solidFill>
                <a:latin typeface="Calibri"/>
                <a:cs typeface="Calibri"/>
              </a:rPr>
              <a:t>А</a:t>
            </a:r>
            <a:r>
              <a:rPr sz="1600" b="1" spc="-25" dirty="0">
                <a:solidFill>
                  <a:srgbClr val="548ED4"/>
                </a:solidFill>
                <a:latin typeface="Calibri"/>
                <a:cs typeface="Calibri"/>
              </a:rPr>
              <a:t>Д</a:t>
            </a:r>
            <a:r>
              <a:rPr sz="1600" b="1" spc="-15" dirty="0">
                <a:solidFill>
                  <a:srgbClr val="548ED4"/>
                </a:solidFill>
                <a:latin typeface="Calibri"/>
                <a:cs typeface="Calibri"/>
              </a:rPr>
              <a:t>АННЫ</a:t>
            </a:r>
            <a:r>
              <a:rPr sz="1600" b="1" spc="-5" dirty="0">
                <a:solidFill>
                  <a:srgbClr val="548ED4"/>
                </a:solidFill>
                <a:latin typeface="Calibri"/>
                <a:cs typeface="Calibri"/>
              </a:rPr>
              <a:t>Е</a:t>
            </a:r>
            <a:r>
              <a:rPr sz="1600" spc="-10" dirty="0">
                <a:solidFill>
                  <a:srgbClr val="548ED4"/>
                </a:solidFill>
                <a:latin typeface="Calibri"/>
                <a:cs typeface="Calibri"/>
              </a:rPr>
              <a:t>»</a:t>
            </a:r>
            <a:r>
              <a:rPr sz="1600" spc="20" dirty="0">
                <a:solidFill>
                  <a:srgbClr val="548ED4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-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ВЫ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ГР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УЗКА</a:t>
            </a:r>
            <a:r>
              <a:rPr sz="1400" spc="-3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ДАННЫХ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В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С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В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ЕМЕННЫХ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Ф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ОР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М</a:t>
            </a:r>
            <a:r>
              <a:rPr sz="1400" spc="-85" dirty="0">
                <a:solidFill>
                  <a:srgbClr val="244060"/>
                </a:solidFill>
                <a:latin typeface="Calibri"/>
                <a:cs typeface="Calibri"/>
              </a:rPr>
              <a:t>АТ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АХ</a:t>
            </a:r>
            <a:r>
              <a:rPr sz="1400" spc="-15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(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RD</a:t>
            </a:r>
            <a:r>
              <a:rPr sz="1400" spc="-145" dirty="0">
                <a:solidFill>
                  <a:srgbClr val="244060"/>
                </a:solidFill>
                <a:latin typeface="Calibri"/>
                <a:cs typeface="Calibri"/>
              </a:rPr>
              <a:t>F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,</a:t>
            </a:r>
            <a:r>
              <a:rPr sz="1400" spc="-20" dirty="0">
                <a:solidFill>
                  <a:srgbClr val="244060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JS</a:t>
            </a:r>
            <a:r>
              <a:rPr sz="1400" spc="-10" dirty="0">
                <a:solidFill>
                  <a:srgbClr val="244060"/>
                </a:solidFill>
                <a:latin typeface="Calibri"/>
                <a:cs typeface="Calibri"/>
              </a:rPr>
              <a:t>O</a:t>
            </a:r>
            <a:r>
              <a:rPr sz="1400" spc="20" dirty="0">
                <a:solidFill>
                  <a:srgbClr val="244060"/>
                </a:solidFill>
                <a:latin typeface="Calibri"/>
                <a:cs typeface="Calibri"/>
              </a:rPr>
              <a:t>N</a:t>
            </a:r>
            <a:r>
              <a:rPr sz="1400" dirty="0">
                <a:solidFill>
                  <a:srgbClr val="244060"/>
                </a:solidFill>
                <a:latin typeface="Calibri"/>
                <a:cs typeface="Calibri"/>
              </a:rPr>
              <a:t>-</a:t>
            </a:r>
            <a:r>
              <a:rPr sz="1400" spc="-5" dirty="0">
                <a:solidFill>
                  <a:srgbClr val="244060"/>
                </a:solidFill>
                <a:latin typeface="Calibri"/>
                <a:cs typeface="Calibri"/>
              </a:rPr>
              <a:t>LD)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9444" y="819899"/>
            <a:ext cx="476173" cy="4556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5</a:t>
            </a:fld>
            <a:endParaRPr spc="-10" dirty="0"/>
          </a:p>
        </p:txBody>
      </p:sp>
    </p:spTree>
    <p:extLst>
      <p:ext uri="{BB962C8B-B14F-4D97-AF65-F5344CB8AC3E}">
        <p14:creationId xmlns:p14="http://schemas.microsoft.com/office/powerpoint/2010/main" val="372064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609600" y="238831"/>
            <a:ext cx="9402445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ru-RU" sz="1800" dirty="0" smtClean="0"/>
              <a:t>Направления </a:t>
            </a:r>
            <a:r>
              <a:rPr lang="ru-RU" sz="1800" dirty="0" smtClean="0"/>
              <a:t> использования больших данных в статистике</a:t>
            </a:r>
            <a:endParaRPr sz="18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6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462645" cy="32855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Использование данных 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спутникового мониторинга для верификации отчетности по использованию </a:t>
            </a: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сельхозугодий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 (в 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ВСХП-2006), </a:t>
            </a:r>
            <a:endParaRPr lang="ru-RU" sz="20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формирование  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статистики потребительских цен на основе данных контрольно-кассовой </a:t>
            </a: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техники,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обследования населения в социальных сетях, </a:t>
            </a:r>
            <a:endParaRPr lang="ru-RU" sz="20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использование данных 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беспилотных летательных аппаратов, </a:t>
            </a:r>
            <a:endParaRPr lang="ru-RU" sz="20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Использование данных </a:t>
            </a: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сотовых операторов</a:t>
            </a:r>
            <a:endParaRPr lang="ru-RU" sz="2000" b="1" spc="-10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endParaRPr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911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86206" y="2084925"/>
            <a:ext cx="2647315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ка</a:t>
            </a:r>
            <a:r>
              <a:rPr sz="1200" b="1" spc="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Г</a:t>
            </a:r>
            <a:r>
              <a:rPr sz="1200" b="1" spc="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17375E"/>
                </a:solidFill>
                <a:latin typeface="Arial"/>
                <a:cs typeface="Arial"/>
              </a:rPr>
              <a:t>~</a:t>
            </a:r>
            <a:r>
              <a:rPr sz="1200" spc="-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600" spc="-10" dirty="0">
                <a:solidFill>
                  <a:srgbClr val="FF0000"/>
                </a:solidFill>
                <a:latin typeface="Arial"/>
                <a:cs typeface="Arial"/>
              </a:rPr>
              <a:t>335</a:t>
            </a:r>
            <a:r>
              <a:rPr sz="1600" spc="5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аш</a:t>
            </a:r>
            <a:r>
              <a:rPr sz="1200" spc="-10" dirty="0">
                <a:solidFill>
                  <a:srgbClr val="FF0000"/>
                </a:solidFill>
                <a:latin typeface="Arial"/>
                <a:cs typeface="Arial"/>
              </a:rPr>
              <a:t>б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200" spc="-20" dirty="0">
                <a:solidFill>
                  <a:srgbClr val="FF0000"/>
                </a:solidFill>
                <a:latin typeface="Arial"/>
                <a:cs typeface="Arial"/>
              </a:rPr>
              <a:t>р</a:t>
            </a:r>
            <a:r>
              <a:rPr sz="1200" spc="-5" dirty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ов</a:t>
            </a:r>
            <a:r>
              <a:rPr sz="1200" dirty="0">
                <a:solidFill>
                  <a:srgbClr val="17375E"/>
                </a:solidFill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33291" y="2104684"/>
            <a:ext cx="3471545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spc="10" dirty="0">
                <a:solidFill>
                  <a:srgbClr val="17375E"/>
                </a:solidFill>
                <a:latin typeface="Arial"/>
                <a:cs typeface="Arial"/>
              </a:rPr>
              <a:t>ж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200" b="1" spc="-3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ар</a:t>
            </a:r>
            <a:r>
              <a:rPr sz="1200" b="1" spc="-15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200" b="1" spc="-5" dirty="0">
                <a:solidFill>
                  <a:srgbClr val="17375E"/>
                </a:solidFill>
                <a:latin typeface="Arial"/>
                <a:cs typeface="Arial"/>
              </a:rPr>
              <a:t>ны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200" b="1" spc="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200" b="1" spc="-2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200" b="1" spc="-3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ч</a:t>
            </a:r>
            <a:r>
              <a:rPr sz="1200" b="1" spc="-10" dirty="0">
                <a:solidFill>
                  <a:srgbClr val="17375E"/>
                </a:solidFill>
                <a:latin typeface="Arial"/>
                <a:cs typeface="Arial"/>
              </a:rPr>
              <a:t>ни</a:t>
            </a:r>
            <a:r>
              <a:rPr sz="1200" b="1" dirty="0">
                <a:solidFill>
                  <a:srgbClr val="17375E"/>
                </a:solidFill>
                <a:latin typeface="Arial"/>
                <a:cs typeface="Arial"/>
              </a:rPr>
              <a:t>ки</a:t>
            </a:r>
            <a:r>
              <a:rPr sz="1200" b="1" spc="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17375E"/>
                </a:solidFill>
                <a:latin typeface="Arial"/>
                <a:cs typeface="Arial"/>
              </a:rPr>
              <a:t>~</a:t>
            </a:r>
            <a:r>
              <a:rPr sz="1100" spc="-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FF0000"/>
                </a:solidFill>
                <a:latin typeface="Arial"/>
                <a:cs typeface="Arial"/>
              </a:rPr>
              <a:t>59</a:t>
            </a:r>
            <a:r>
              <a:rPr sz="14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sz="1400" spc="-2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spc="-5" dirty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аш</a:t>
            </a:r>
            <a:r>
              <a:rPr sz="1200" spc="-10" dirty="0">
                <a:solidFill>
                  <a:srgbClr val="FF0000"/>
                </a:solidFill>
                <a:latin typeface="Arial"/>
                <a:cs typeface="Arial"/>
              </a:rPr>
              <a:t>б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200" spc="-20" dirty="0">
                <a:solidFill>
                  <a:srgbClr val="FF0000"/>
                </a:solidFill>
                <a:latin typeface="Arial"/>
                <a:cs typeface="Arial"/>
              </a:rPr>
              <a:t>р</a:t>
            </a:r>
            <a:r>
              <a:rPr sz="1200" spc="-5" dirty="0">
                <a:solidFill>
                  <a:srgbClr val="FF0000"/>
                </a:solidFill>
                <a:latin typeface="Arial"/>
                <a:cs typeface="Arial"/>
              </a:rPr>
              <a:t>д</a:t>
            </a:r>
            <a:r>
              <a:rPr sz="1200" dirty="0">
                <a:solidFill>
                  <a:srgbClr val="FF0000"/>
                </a:solidFill>
                <a:latin typeface="Arial"/>
                <a:cs typeface="Arial"/>
              </a:rPr>
              <a:t>о</a:t>
            </a:r>
            <a:r>
              <a:rPr sz="1200" spc="5" dirty="0">
                <a:solidFill>
                  <a:srgbClr val="FF0000"/>
                </a:solidFill>
                <a:latin typeface="Arial"/>
                <a:cs typeface="Arial"/>
              </a:rPr>
              <a:t>в</a:t>
            </a:r>
            <a:r>
              <a:rPr sz="1200" dirty="0">
                <a:solidFill>
                  <a:srgbClr val="17375E"/>
                </a:solidFill>
                <a:latin typeface="Arial"/>
                <a:cs typeface="Arial"/>
              </a:rPr>
              <a:t>: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9086" y="2343150"/>
            <a:ext cx="2303145" cy="464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815" indent="-285115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845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по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отрас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ям</a:t>
            </a:r>
            <a:r>
              <a:rPr sz="1050" spc="-4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ат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ики</a:t>
            </a:r>
            <a:endParaRPr sz="1050" dirty="0">
              <a:latin typeface="Arial"/>
              <a:cs typeface="Arial"/>
            </a:endParaRPr>
          </a:p>
          <a:p>
            <a:pPr marL="297815" indent="-285115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845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по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Це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ям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ойчивого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разви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ия</a:t>
            </a:r>
            <a:endParaRPr sz="1050" dirty="0">
              <a:latin typeface="Arial"/>
              <a:cs typeface="Arial"/>
            </a:endParaRPr>
          </a:p>
          <a:p>
            <a:pPr marL="297815" indent="-285115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845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по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пере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п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ис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я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spc="-5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населения</a:t>
            </a:r>
            <a:r>
              <a:rPr sz="1050" spc="-4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 СНГ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1555" y="1131557"/>
            <a:ext cx="7818755" cy="665480"/>
          </a:xfrm>
          <a:custGeom>
            <a:avLst/>
            <a:gdLst/>
            <a:ahLst/>
            <a:cxnLst/>
            <a:rect l="l" t="t" r="r" b="b"/>
            <a:pathLst>
              <a:path w="7818755" h="665480">
                <a:moveTo>
                  <a:pt x="0" y="665111"/>
                </a:moveTo>
                <a:lnTo>
                  <a:pt x="7818247" y="665111"/>
                </a:lnTo>
                <a:lnTo>
                  <a:pt x="7818247" y="0"/>
                </a:lnTo>
                <a:lnTo>
                  <a:pt x="0" y="0"/>
                </a:lnTo>
                <a:lnTo>
                  <a:pt x="0" y="665111"/>
                </a:lnTo>
                <a:close/>
              </a:path>
            </a:pathLst>
          </a:custGeom>
          <a:ln w="38100">
            <a:solidFill>
              <a:srgbClr val="F69B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Группа 25"/>
          <p:cNvGrpSpPr/>
          <p:nvPr/>
        </p:nvGrpSpPr>
        <p:grpSpPr>
          <a:xfrm>
            <a:off x="8063865" y="1201305"/>
            <a:ext cx="684656" cy="515620"/>
            <a:chOff x="8063865" y="1201305"/>
            <a:chExt cx="685165" cy="515620"/>
          </a:xfrm>
        </p:grpSpPr>
        <p:sp>
          <p:nvSpPr>
            <p:cNvPr id="8" name="object 8"/>
            <p:cNvSpPr/>
            <p:nvPr/>
          </p:nvSpPr>
          <p:spPr>
            <a:xfrm>
              <a:off x="8063865" y="1201305"/>
              <a:ext cx="685165" cy="515620"/>
            </a:xfrm>
            <a:custGeom>
              <a:avLst/>
              <a:gdLst/>
              <a:ahLst/>
              <a:cxnLst/>
              <a:rect l="l" t="t" r="r" b="b"/>
              <a:pathLst>
                <a:path w="685165" h="515619">
                  <a:moveTo>
                    <a:pt x="0" y="515607"/>
                  </a:moveTo>
                  <a:lnTo>
                    <a:pt x="684568" y="515607"/>
                  </a:lnTo>
                  <a:lnTo>
                    <a:pt x="684568" y="0"/>
                  </a:lnTo>
                  <a:lnTo>
                    <a:pt x="0" y="0"/>
                  </a:lnTo>
                  <a:lnTo>
                    <a:pt x="0" y="515607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rgbClr val="F69B1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195436" y="1292529"/>
              <a:ext cx="445770" cy="2940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582159" y="2288325"/>
            <a:ext cx="1357630" cy="617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Все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ирн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й</a:t>
            </a:r>
            <a:r>
              <a:rPr sz="1050" spc="-4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Ба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ВФ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ФАО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78041" y="2288325"/>
            <a:ext cx="885190" cy="617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Евростат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БР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ИК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Э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СР</a:t>
            </a:r>
            <a:endParaRPr sz="1050">
              <a:latin typeface="Arial"/>
              <a:cs typeface="Arial"/>
            </a:endParaRPr>
          </a:p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З</a:t>
            </a:r>
            <a:endParaRPr sz="10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72527" y="2288325"/>
            <a:ext cx="929005" cy="464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Э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ООН</a:t>
            </a:r>
            <a:endParaRPr sz="1050" dirty="0">
              <a:latin typeface="Arial"/>
              <a:cs typeface="Arial"/>
            </a:endParaRPr>
          </a:p>
          <a:p>
            <a:pPr marL="297180" indent="-284480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СЭ</a:t>
            </a:r>
            <a:endParaRPr sz="1050" dirty="0">
              <a:latin typeface="Arial"/>
              <a:cs typeface="Arial"/>
            </a:endParaRPr>
          </a:p>
          <a:p>
            <a:pPr marL="297180" indent="-284480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7815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Ю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СЕФ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11555" y="3003765"/>
            <a:ext cx="7807325" cy="614045"/>
          </a:xfrm>
          <a:custGeom>
            <a:avLst/>
            <a:gdLst/>
            <a:ahLst/>
            <a:cxnLst/>
            <a:rect l="l" t="t" r="r" b="b"/>
            <a:pathLst>
              <a:path w="7807325" h="614045">
                <a:moveTo>
                  <a:pt x="0" y="613702"/>
                </a:moveTo>
                <a:lnTo>
                  <a:pt x="7807071" y="613702"/>
                </a:lnTo>
                <a:lnTo>
                  <a:pt x="7807071" y="0"/>
                </a:lnTo>
                <a:lnTo>
                  <a:pt x="0" y="0"/>
                </a:lnTo>
                <a:lnTo>
                  <a:pt x="0" y="613702"/>
                </a:lnTo>
                <a:close/>
              </a:path>
            </a:pathLst>
          </a:custGeom>
          <a:ln w="38100">
            <a:solidFill>
              <a:srgbClr val="4FAF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Группа 26"/>
          <p:cNvGrpSpPr/>
          <p:nvPr/>
        </p:nvGrpSpPr>
        <p:grpSpPr>
          <a:xfrm>
            <a:off x="8063865" y="3051505"/>
            <a:ext cx="684656" cy="505459"/>
            <a:chOff x="8088121" y="3051505"/>
            <a:chExt cx="660400" cy="505459"/>
          </a:xfrm>
        </p:grpSpPr>
        <p:sp>
          <p:nvSpPr>
            <p:cNvPr id="14" name="object 14"/>
            <p:cNvSpPr/>
            <p:nvPr/>
          </p:nvSpPr>
          <p:spPr>
            <a:xfrm>
              <a:off x="8088121" y="3051505"/>
              <a:ext cx="660400" cy="505459"/>
            </a:xfrm>
            <a:custGeom>
              <a:avLst/>
              <a:gdLst/>
              <a:ahLst/>
              <a:cxnLst/>
              <a:rect l="l" t="t" r="r" b="b"/>
              <a:pathLst>
                <a:path w="660400" h="505460">
                  <a:moveTo>
                    <a:pt x="0" y="505002"/>
                  </a:moveTo>
                  <a:lnTo>
                    <a:pt x="660400" y="505002"/>
                  </a:lnTo>
                  <a:lnTo>
                    <a:pt x="660400" y="0"/>
                  </a:lnTo>
                  <a:lnTo>
                    <a:pt x="0" y="0"/>
                  </a:lnTo>
                  <a:lnTo>
                    <a:pt x="0" y="505002"/>
                  </a:lnTo>
                  <a:close/>
                </a:path>
              </a:pathLst>
            </a:custGeom>
            <a:solidFill>
              <a:srgbClr val="4F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146922" y="3135122"/>
              <a:ext cx="542747" cy="33794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686206" y="698174"/>
            <a:ext cx="5886450" cy="134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84375">
              <a:lnSpc>
                <a:spcPct val="100000"/>
              </a:lnSpc>
            </a:pPr>
            <a:r>
              <a:rPr sz="1600" b="1" i="1" spc="-20" dirty="0">
                <a:solidFill>
                  <a:srgbClr val="006FC0"/>
                </a:solidFill>
                <a:latin typeface="Arial"/>
                <a:cs typeface="Arial"/>
              </a:rPr>
              <a:t>Направления работ в 2023-2025 гг.</a:t>
            </a: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1600" dirty="0">
              <a:latin typeface="Times New Roman"/>
              <a:cs typeface="Times New Roman"/>
            </a:endParaRPr>
          </a:p>
          <a:p>
            <a:pPr marL="107950">
              <a:lnSpc>
                <a:spcPts val="2120"/>
              </a:lnSpc>
            </a:pPr>
            <a:r>
              <a:rPr sz="1800" b="1" dirty="0">
                <a:solidFill>
                  <a:srgbClr val="17375E"/>
                </a:solidFill>
                <a:latin typeface="Arial"/>
                <a:cs typeface="Arial"/>
              </a:rPr>
              <a:t>ЕИ</a:t>
            </a:r>
            <a:r>
              <a:rPr sz="1800" b="1" spc="-10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800" b="1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800" b="1" spc="6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Ед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ная</a:t>
            </a:r>
            <a:r>
              <a:rPr sz="1400" spc="-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нфо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р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ац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онно-ан</a:t>
            </a:r>
            <a:r>
              <a:rPr sz="1400" spc="-15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ч</a:t>
            </a:r>
            <a:r>
              <a:rPr sz="1400" spc="-15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400" spc="15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ая</a:t>
            </a:r>
            <a:r>
              <a:rPr sz="1400" spc="-4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endParaRPr sz="1400" dirty="0">
              <a:latin typeface="Arial"/>
              <a:cs typeface="Arial"/>
            </a:endParaRPr>
          </a:p>
          <a:p>
            <a:pPr marL="107950">
              <a:lnSpc>
                <a:spcPts val="1880"/>
              </a:lnSpc>
            </a:pP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ВВЕДЕНА</a:t>
            </a:r>
            <a:r>
              <a:rPr sz="1600" b="1" spc="-2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В</a:t>
            </a:r>
            <a:r>
              <a:rPr sz="1600" b="1" spc="-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П</a:t>
            </a:r>
            <a:r>
              <a:rPr sz="1600" b="1" spc="-4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Р</a:t>
            </a:r>
            <a:r>
              <a:rPr sz="1600" b="1" spc="-2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О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МЫ</a:t>
            </a:r>
            <a:r>
              <a:rPr sz="1600" b="1" spc="-5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Ш</a:t>
            </a:r>
            <a:r>
              <a:rPr sz="1600" b="1" spc="-2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Л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ЕННУЮ</a:t>
            </a:r>
            <a:r>
              <a:rPr sz="1600" b="1" spc="6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Э</a:t>
            </a:r>
            <a:r>
              <a:rPr sz="1600" b="1" spc="-3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К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СП</a:t>
            </a:r>
            <a:r>
              <a:rPr sz="1600" b="1" spc="-2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Л</a:t>
            </a:r>
            <a:r>
              <a:rPr sz="1600" b="1" spc="-13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У</a:t>
            </a:r>
            <a:r>
              <a:rPr sz="1600" b="1" spc="-15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1600" b="1" spc="-10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Т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1600" b="1" spc="-2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Ц</a:t>
            </a:r>
            <a:r>
              <a:rPr sz="1600" b="1" spc="-15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ИЮ</a:t>
            </a:r>
            <a:endParaRPr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инфо</a:t>
            </a:r>
            <a:r>
              <a:rPr sz="1400" spc="-10" dirty="0">
                <a:solidFill>
                  <a:srgbClr val="244060"/>
                </a:solidFill>
                <a:latin typeface="Arial Narrow"/>
                <a:cs typeface="Arial Narrow"/>
              </a:rPr>
              <a:t>р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мационн</a:t>
            </a:r>
            <a:r>
              <a:rPr sz="1400" spc="-5" dirty="0">
                <a:solidFill>
                  <a:srgbClr val="244060"/>
                </a:solidFill>
                <a:latin typeface="Arial Narrow"/>
                <a:cs typeface="Arial Narrow"/>
              </a:rPr>
              <a:t>о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-</a:t>
            </a:r>
            <a:r>
              <a:rPr sz="1400" spc="-5" dirty="0">
                <a:solidFill>
                  <a:srgbClr val="244060"/>
                </a:solidFill>
                <a:latin typeface="Arial Narrow"/>
                <a:cs typeface="Arial Narrow"/>
              </a:rPr>
              <a:t>а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н</a:t>
            </a:r>
            <a:r>
              <a:rPr sz="1400" spc="-5" dirty="0">
                <a:solidFill>
                  <a:srgbClr val="244060"/>
                </a:solidFill>
                <a:latin typeface="Arial Narrow"/>
                <a:cs typeface="Arial Narrow"/>
              </a:rPr>
              <a:t>а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лит</a:t>
            </a:r>
            <a:r>
              <a:rPr sz="1400" spc="5" dirty="0">
                <a:solidFill>
                  <a:srgbClr val="244060"/>
                </a:solidFill>
                <a:latin typeface="Arial Narrow"/>
                <a:cs typeface="Arial Narrow"/>
              </a:rPr>
              <a:t>и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ческие</a:t>
            </a:r>
            <a:r>
              <a:rPr sz="1400" spc="-35" dirty="0">
                <a:solidFill>
                  <a:srgbClr val="244060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пан</a:t>
            </a:r>
            <a:r>
              <a:rPr sz="1400" spc="-10" dirty="0">
                <a:solidFill>
                  <a:srgbClr val="244060"/>
                </a:solidFill>
                <a:latin typeface="Arial Narrow"/>
                <a:cs typeface="Arial Narrow"/>
              </a:rPr>
              <a:t>е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ли</a:t>
            </a:r>
            <a:r>
              <a:rPr sz="1400" spc="5" dirty="0">
                <a:solidFill>
                  <a:srgbClr val="244060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с</a:t>
            </a:r>
            <a:r>
              <a:rPr sz="1400" spc="15" dirty="0">
                <a:solidFill>
                  <a:srgbClr val="24406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E36C09"/>
                </a:solidFill>
                <a:latin typeface="Arial Narrow"/>
                <a:cs typeface="Arial Narrow"/>
              </a:rPr>
              <a:t>комм</a:t>
            </a:r>
            <a:r>
              <a:rPr sz="1400" b="1" spc="-5" dirty="0">
                <a:solidFill>
                  <a:srgbClr val="E36C09"/>
                </a:solidFill>
                <a:latin typeface="Arial Narrow"/>
                <a:cs typeface="Arial Narrow"/>
              </a:rPr>
              <a:t>е</a:t>
            </a:r>
            <a:r>
              <a:rPr sz="1400" b="1" dirty="0">
                <a:solidFill>
                  <a:srgbClr val="E36C09"/>
                </a:solidFill>
                <a:latin typeface="Arial Narrow"/>
                <a:cs typeface="Arial Narrow"/>
              </a:rPr>
              <a:t>нтариями</a:t>
            </a:r>
            <a:r>
              <a:rPr sz="1400" b="1" spc="-30" dirty="0">
                <a:solidFill>
                  <a:srgbClr val="E36C09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244060"/>
                </a:solidFill>
                <a:latin typeface="Arial Narrow"/>
                <a:cs typeface="Arial Narrow"/>
              </a:rPr>
              <a:t>и</a:t>
            </a:r>
            <a:r>
              <a:rPr sz="1400" spc="-5" dirty="0">
                <a:solidFill>
                  <a:srgbClr val="24406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E36C09"/>
                </a:solidFill>
                <a:latin typeface="Arial Narrow"/>
                <a:cs typeface="Arial Narrow"/>
              </a:rPr>
              <a:t>м</a:t>
            </a:r>
            <a:r>
              <a:rPr sz="1400" b="1" spc="-5" dirty="0">
                <a:solidFill>
                  <a:srgbClr val="E36C09"/>
                </a:solidFill>
                <a:latin typeface="Arial Narrow"/>
                <a:cs typeface="Arial Narrow"/>
              </a:rPr>
              <a:t>е</a:t>
            </a:r>
            <a:r>
              <a:rPr sz="1400" b="1" dirty="0">
                <a:solidFill>
                  <a:srgbClr val="E36C09"/>
                </a:solidFill>
                <a:latin typeface="Arial Narrow"/>
                <a:cs typeface="Arial Narrow"/>
              </a:rPr>
              <a:t>т</a:t>
            </a:r>
            <a:r>
              <a:rPr sz="1400" b="1" spc="-5" dirty="0">
                <a:solidFill>
                  <a:srgbClr val="E36C09"/>
                </a:solidFill>
                <a:latin typeface="Arial Narrow"/>
                <a:cs typeface="Arial Narrow"/>
              </a:rPr>
              <a:t>а</a:t>
            </a:r>
            <a:r>
              <a:rPr sz="1400" b="1" dirty="0">
                <a:solidFill>
                  <a:srgbClr val="E36C09"/>
                </a:solidFill>
                <a:latin typeface="Arial Narrow"/>
                <a:cs typeface="Arial Narrow"/>
              </a:rPr>
              <a:t>данными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16253" y="4866424"/>
            <a:ext cx="132080" cy="160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17375E"/>
                </a:solidFill>
                <a:latin typeface="Wingdings"/>
                <a:cs typeface="Wingdings"/>
              </a:rPr>
              <a:t></a:t>
            </a:r>
            <a:endParaRPr sz="1050">
              <a:latin typeface="Wingdings"/>
              <a:cs typeface="Wingding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02791" y="4866374"/>
            <a:ext cx="1044575" cy="160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живо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новодс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во</a:t>
            </a:r>
            <a:endParaRPr sz="10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88814" y="4866424"/>
            <a:ext cx="132080" cy="160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17375E"/>
                </a:solidFill>
                <a:latin typeface="Wingdings"/>
                <a:cs typeface="Wingdings"/>
              </a:rPr>
              <a:t></a:t>
            </a:r>
            <a:endParaRPr sz="1050">
              <a:latin typeface="Wingdings"/>
              <a:cs typeface="Wingding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75326" y="4866374"/>
            <a:ext cx="1447165" cy="160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потре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б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ельские</a:t>
            </a:r>
            <a:r>
              <a:rPr sz="1050" spc="-4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ц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endParaRPr sz="105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7</a:t>
            </a:fld>
            <a:endParaRPr spc="-10" dirty="0"/>
          </a:p>
        </p:txBody>
      </p:sp>
      <p:sp>
        <p:nvSpPr>
          <p:cNvPr id="17" name="object 17"/>
          <p:cNvSpPr txBox="1"/>
          <p:nvPr/>
        </p:nvSpPr>
        <p:spPr>
          <a:xfrm>
            <a:off x="774293" y="3047547"/>
            <a:ext cx="7481570" cy="10772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3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800" b="1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800" b="1" spc="-5" dirty="0">
                <a:solidFill>
                  <a:srgbClr val="17375E"/>
                </a:solidFill>
                <a:latin typeface="Arial"/>
                <a:cs typeface="Arial"/>
              </a:rPr>
              <a:t>З</a:t>
            </a:r>
            <a:r>
              <a:rPr sz="1800" b="1" dirty="0">
                <a:solidFill>
                  <a:srgbClr val="17375E"/>
                </a:solidFill>
                <a:latin typeface="Arial"/>
                <a:cs typeface="Arial"/>
              </a:rPr>
              <a:t>-</a:t>
            </a:r>
            <a:r>
              <a:rPr sz="1800" b="1" spc="-55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800" b="1" spc="-2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800" b="1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800" b="1" spc="1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400" spc="-20" dirty="0">
                <a:solidFill>
                  <a:srgbClr val="17375E"/>
                </a:solidFill>
                <a:latin typeface="Arial"/>
                <a:cs typeface="Arial"/>
              </a:rPr>
              <a:t> у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п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ра</a:t>
            </a:r>
            <a:r>
              <a:rPr sz="1400" spc="-4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ления</a:t>
            </a:r>
            <a:r>
              <a:rPr sz="1400" spc="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знан</a:t>
            </a:r>
            <a:r>
              <a:rPr sz="1400" spc="-5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ям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и с</a:t>
            </a:r>
            <a:r>
              <a:rPr sz="1400" spc="-15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я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занных</a:t>
            </a:r>
            <a:r>
              <a:rPr sz="140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spc="-4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ткр</a:t>
            </a:r>
            <a:r>
              <a:rPr sz="1400" spc="-10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тых</a:t>
            </a:r>
            <a:r>
              <a:rPr sz="140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дан</a:t>
            </a:r>
            <a:r>
              <a:rPr sz="140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400" dirty="0">
                <a:solidFill>
                  <a:srgbClr val="17375E"/>
                </a:solidFill>
                <a:latin typeface="Arial"/>
                <a:cs typeface="Arial"/>
              </a:rPr>
              <a:t>ых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ВВ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ЕД</a:t>
            </a:r>
            <a:r>
              <a:rPr sz="1400" b="1" spc="-5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Е</a:t>
            </a: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1400" b="1" spc="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В</a:t>
            </a:r>
            <a:r>
              <a:rPr sz="1400" b="1" spc="-5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ОПЫТ</a:t>
            </a: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</a:t>
            </a:r>
            <a:r>
              <a:rPr sz="1400" b="1" spc="5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-П</a:t>
            </a:r>
            <a:r>
              <a:rPr sz="1400" b="1" spc="-3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Р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О</a:t>
            </a:r>
            <a:r>
              <a:rPr sz="1400" b="1" spc="15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М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Ы</a:t>
            </a:r>
            <a:r>
              <a:rPr sz="1400" b="1" spc="-2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Ш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ЛЕ</a:t>
            </a: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НН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УЮ Э</a:t>
            </a:r>
            <a:r>
              <a:rPr sz="1400" b="1" spc="-35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К</a:t>
            </a: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С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ПЛ</a:t>
            </a:r>
            <a:r>
              <a:rPr sz="1400" b="1" spc="-1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У</a:t>
            </a:r>
            <a:r>
              <a:rPr sz="1400" b="1" spc="-114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1400" b="1" spc="-8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Т</a:t>
            </a:r>
            <a:r>
              <a:rPr sz="1400" b="1" spc="-10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АЦ</a:t>
            </a:r>
            <a:r>
              <a:rPr sz="1400" b="1" dirty="0">
                <a:solidFill>
                  <a:schemeClr val="accent3">
                    <a:lumMod val="75000"/>
                  </a:schemeClr>
                </a:solidFill>
                <a:latin typeface="Arial"/>
                <a:cs typeface="Arial"/>
              </a:rPr>
              <a:t>ИЮ</a:t>
            </a:r>
            <a:endParaRPr sz="1400" dirty="0">
              <a:solidFill>
                <a:schemeClr val="accent3">
                  <a:lumMod val="75000"/>
                </a:schemeClr>
              </a:solidFill>
              <a:latin typeface="Arial"/>
              <a:cs typeface="Arial"/>
            </a:endParaRPr>
          </a:p>
          <a:p>
            <a:pPr marL="144780">
              <a:lnSpc>
                <a:spcPct val="100000"/>
              </a:lnSpc>
              <a:spcBef>
                <a:spcPts val="1155"/>
              </a:spcBef>
            </a:pP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сфо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р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ми</a:t>
            </a:r>
            <a:r>
              <a:rPr sz="1400" spc="-5" dirty="0">
                <a:solidFill>
                  <a:srgbClr val="17375E"/>
                </a:solidFill>
                <a:latin typeface="Arial Narrow"/>
                <a:cs typeface="Arial Narrow"/>
              </a:rPr>
              <a:t>ро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в</a:t>
            </a:r>
            <a:r>
              <a:rPr sz="1400" spc="-5" dirty="0">
                <a:solidFill>
                  <a:srgbClr val="17375E"/>
                </a:solidFill>
                <a:latin typeface="Arial Narrow"/>
                <a:cs typeface="Arial Narrow"/>
              </a:rPr>
              <a:t>а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ны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инф</a:t>
            </a:r>
            <a:r>
              <a:rPr sz="1400" b="1" spc="5" dirty="0">
                <a:solidFill>
                  <a:srgbClr val="00AF50"/>
                </a:solidFill>
                <a:latin typeface="Arial Narrow"/>
                <a:cs typeface="Arial Narrow"/>
              </a:rPr>
              <a:t>о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р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м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а</a:t>
            </a:r>
            <a:r>
              <a:rPr sz="1400" b="1" spc="-15" dirty="0">
                <a:solidFill>
                  <a:srgbClr val="00AF50"/>
                </a:solidFill>
                <a:latin typeface="Arial Narrow"/>
                <a:cs typeface="Arial Narrow"/>
              </a:rPr>
              <a:t>ц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и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о</a:t>
            </a:r>
            <a:r>
              <a:rPr sz="1400" b="1" spc="-15" dirty="0">
                <a:solidFill>
                  <a:srgbClr val="00AF50"/>
                </a:solidFill>
                <a:latin typeface="Arial Narrow"/>
                <a:cs typeface="Arial Narrow"/>
              </a:rPr>
              <a:t>н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н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ы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е</a:t>
            </a:r>
            <a:r>
              <a:rPr sz="1400" b="1" spc="-40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р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есу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р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с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ы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СУЗ</a:t>
            </a:r>
            <a:r>
              <a:rPr sz="1400" b="1" spc="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00AF50"/>
                </a:solidFill>
                <a:latin typeface="Arial Narrow"/>
                <a:cs typeface="Arial Narrow"/>
              </a:rPr>
              <a:t>и</a:t>
            </a:r>
            <a:r>
              <a:rPr sz="1400" spc="-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на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б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оры</a:t>
            </a:r>
            <a:r>
              <a:rPr sz="1400" b="1" spc="-20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с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вяз</a:t>
            </a:r>
            <a:r>
              <a:rPr sz="1400" b="1" spc="-5" dirty="0">
                <a:solidFill>
                  <a:srgbClr val="00AF50"/>
                </a:solidFill>
                <a:latin typeface="Arial Narrow"/>
                <a:cs typeface="Arial Narrow"/>
              </a:rPr>
              <a:t>а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нных</a:t>
            </a:r>
            <a:r>
              <a:rPr sz="1400" b="1" spc="-2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открытых</a:t>
            </a:r>
            <a:r>
              <a:rPr sz="1400" b="1" spc="-3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данных</a:t>
            </a:r>
            <a:r>
              <a:rPr sz="1400" b="1" spc="-2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с</a:t>
            </a:r>
            <a:r>
              <a:rPr sz="1400" b="1" spc="15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подроб</a:t>
            </a:r>
            <a:r>
              <a:rPr sz="1400" b="1" spc="-20" dirty="0">
                <a:solidFill>
                  <a:srgbClr val="00AF50"/>
                </a:solidFill>
                <a:latin typeface="Arial Narrow"/>
                <a:cs typeface="Arial Narrow"/>
              </a:rPr>
              <a:t>н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ой</a:t>
            </a:r>
            <a:endParaRPr sz="1400" dirty="0">
              <a:latin typeface="Arial Narrow"/>
              <a:cs typeface="Arial Narrow"/>
            </a:endParaRPr>
          </a:p>
          <a:p>
            <a:pPr marL="144780">
              <a:lnSpc>
                <a:spcPct val="100000"/>
              </a:lnSpc>
            </a:pP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м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е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тодоло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г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и</a:t>
            </a:r>
            <a:r>
              <a:rPr sz="1400" b="1" spc="-10" dirty="0">
                <a:solidFill>
                  <a:srgbClr val="00AF50"/>
                </a:solidFill>
                <a:latin typeface="Arial Narrow"/>
                <a:cs typeface="Arial Narrow"/>
              </a:rPr>
              <a:t>е</a:t>
            </a:r>
            <a:r>
              <a:rPr sz="1400" b="1" dirty="0">
                <a:solidFill>
                  <a:srgbClr val="00AF50"/>
                </a:solidFill>
                <a:latin typeface="Arial Narrow"/>
                <a:cs typeface="Arial Narrow"/>
              </a:rPr>
              <a:t>й</a:t>
            </a:r>
            <a:r>
              <a:rPr sz="1400" b="1" spc="-40" dirty="0">
                <a:solidFill>
                  <a:srgbClr val="00AF50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для</a:t>
            </a:r>
            <a:r>
              <a:rPr sz="1400" spc="10" dirty="0">
                <a:solidFill>
                  <a:srgbClr val="17375E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п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ре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дст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а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вл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е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ния</a:t>
            </a:r>
            <a:r>
              <a:rPr sz="1400" spc="10" dirty="0">
                <a:solidFill>
                  <a:srgbClr val="17375E"/>
                </a:solidFill>
                <a:latin typeface="Arial Narrow"/>
                <a:cs typeface="Arial Narrow"/>
              </a:rPr>
              <a:t> 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в Инте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р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н</a:t>
            </a:r>
            <a:r>
              <a:rPr sz="1400" spc="-10" dirty="0">
                <a:solidFill>
                  <a:srgbClr val="17375E"/>
                </a:solidFill>
                <a:latin typeface="Arial Narrow"/>
                <a:cs typeface="Arial Narrow"/>
              </a:rPr>
              <a:t>е</a:t>
            </a:r>
            <a:r>
              <a:rPr sz="1400" dirty="0">
                <a:solidFill>
                  <a:srgbClr val="17375E"/>
                </a:solidFill>
                <a:latin typeface="Arial Narrow"/>
                <a:cs typeface="Arial Narrow"/>
              </a:rPr>
              <a:t>те </a:t>
            </a:r>
            <a:r>
              <a:rPr sz="1400" b="1" dirty="0">
                <a:solidFill>
                  <a:srgbClr val="FF0000"/>
                </a:solidFill>
                <a:latin typeface="Arial Narrow"/>
                <a:cs typeface="Arial Narrow"/>
              </a:rPr>
              <a:t>по</a:t>
            </a:r>
            <a:r>
              <a:rPr sz="1400" b="1" spc="-5" dirty="0">
                <a:solidFill>
                  <a:srgbClr val="FF0000"/>
                </a:solidFill>
                <a:latin typeface="Arial Narrow"/>
                <a:cs typeface="Arial Narrow"/>
              </a:rPr>
              <a:t> </a:t>
            </a:r>
            <a:r>
              <a:rPr sz="1400" b="1" spc="-10" dirty="0">
                <a:solidFill>
                  <a:srgbClr val="FF0000"/>
                </a:solidFill>
                <a:latin typeface="Arial Narrow"/>
                <a:cs typeface="Arial Narrow"/>
              </a:rPr>
              <a:t>1</a:t>
            </a:r>
            <a:r>
              <a:rPr sz="1400" b="1" dirty="0">
                <a:solidFill>
                  <a:srgbClr val="FF0000"/>
                </a:solidFill>
                <a:latin typeface="Arial Narrow"/>
                <a:cs typeface="Arial Narrow"/>
              </a:rPr>
              <a:t>0 дом</a:t>
            </a:r>
            <a:r>
              <a:rPr sz="1400" b="1" spc="-5" dirty="0">
                <a:solidFill>
                  <a:srgbClr val="FF0000"/>
                </a:solidFill>
                <a:latin typeface="Arial Narrow"/>
                <a:cs typeface="Arial Narrow"/>
              </a:rPr>
              <a:t>е</a:t>
            </a:r>
            <a:r>
              <a:rPr sz="1400" b="1" dirty="0">
                <a:solidFill>
                  <a:srgbClr val="FF0000"/>
                </a:solidFill>
                <a:latin typeface="Arial Narrow"/>
                <a:cs typeface="Arial Narrow"/>
              </a:rPr>
              <a:t>н</a:t>
            </a:r>
            <a:r>
              <a:rPr sz="1400" b="1" spc="-10" dirty="0">
                <a:solidFill>
                  <a:srgbClr val="FF0000"/>
                </a:solidFill>
                <a:latin typeface="Arial Narrow"/>
                <a:cs typeface="Arial Narrow"/>
              </a:rPr>
              <a:t>а</a:t>
            </a:r>
            <a:r>
              <a:rPr sz="1400" b="1" dirty="0">
                <a:solidFill>
                  <a:srgbClr val="FF0000"/>
                </a:solidFill>
                <a:latin typeface="Arial Narrow"/>
                <a:cs typeface="Arial Narrow"/>
              </a:rPr>
              <a:t>м:</a:t>
            </a:r>
            <a:endParaRPr sz="1400" dirty="0">
              <a:latin typeface="Arial Narrow"/>
              <a:cs typeface="Arial Narro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216253" y="4104374"/>
            <a:ext cx="2957830" cy="769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з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арабо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ная</a:t>
            </a:r>
            <a:r>
              <a:rPr sz="105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ата</a:t>
            </a:r>
            <a:endParaRPr sz="1050">
              <a:latin typeface="Arial"/>
              <a:cs typeface="Arial"/>
            </a:endParaRPr>
          </a:p>
          <a:p>
            <a:pPr marL="299085" indent="-286385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на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ц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иональ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-4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счета</a:t>
            </a:r>
            <a:endParaRPr sz="1050">
              <a:latin typeface="Arial"/>
              <a:cs typeface="Arial"/>
            </a:endParaRPr>
          </a:p>
          <a:p>
            <a:pPr marL="299085" marR="5080" indent="-286385">
              <a:lnSpc>
                <a:spcPts val="1200"/>
              </a:lnSpc>
              <a:spcBef>
                <a:spcPts val="60"/>
              </a:spcBef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прои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з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водс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во</a:t>
            </a:r>
            <a:r>
              <a:rPr sz="1050" spc="-3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про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ш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нн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ой</a:t>
            </a:r>
            <a:r>
              <a:rPr sz="1050" spc="-4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прод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ц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ии</a:t>
            </a:r>
            <a:r>
              <a:rPr sz="105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 нат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ральном</a:t>
            </a:r>
            <a:r>
              <a:rPr sz="1050" spc="-3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раже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ии</a:t>
            </a:r>
            <a:endParaRPr sz="1050">
              <a:latin typeface="Arial"/>
              <a:cs typeface="Arial"/>
            </a:endParaRPr>
          </a:p>
          <a:p>
            <a:pPr marL="299085" indent="-286385">
              <a:lnSpc>
                <a:spcPts val="117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растениеводс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во</a:t>
            </a:r>
            <a:endParaRPr sz="105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988814" y="4104374"/>
            <a:ext cx="3016885" cy="769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ts val="123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прод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к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ц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ия</a:t>
            </a:r>
            <a:r>
              <a:rPr sz="1050" spc="-3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сельского</a:t>
            </a:r>
            <a:r>
              <a:rPr sz="1050" spc="-2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хозяйс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ва</a:t>
            </a:r>
            <a:endParaRPr sz="1050">
              <a:latin typeface="Arial"/>
              <a:cs typeface="Arial"/>
            </a:endParaRPr>
          </a:p>
          <a:p>
            <a:pPr marL="299085" indent="-286385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б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еднос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ь</a:t>
            </a:r>
            <a:r>
              <a:rPr sz="1050" spc="-3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нера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во</a:t>
            </a:r>
            <a:endParaRPr sz="1050">
              <a:latin typeface="Arial"/>
              <a:cs typeface="Arial"/>
            </a:endParaRPr>
          </a:p>
          <a:p>
            <a:pPr marL="299085" indent="-286385">
              <a:lnSpc>
                <a:spcPts val="1200"/>
              </a:lnSpc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жи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щ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-4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spc="-15" dirty="0">
                <a:solidFill>
                  <a:srgbClr val="17375E"/>
                </a:solidFill>
                <a:latin typeface="Arial"/>
                <a:cs typeface="Arial"/>
              </a:rPr>
              <a:t>у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овия</a:t>
            </a:r>
            <a:endParaRPr sz="1050">
              <a:latin typeface="Arial"/>
              <a:cs typeface="Arial"/>
            </a:endParaRPr>
          </a:p>
          <a:p>
            <a:pPr marL="299085" marR="5080" indent="-286385">
              <a:lnSpc>
                <a:spcPts val="1200"/>
              </a:lnSpc>
              <a:spcBef>
                <a:spcPts val="60"/>
              </a:spcBef>
              <a:buClr>
                <a:srgbClr val="17375E"/>
              </a:buClr>
              <a:buFont typeface="Wingdings"/>
              <a:buChar char=""/>
              <a:tabLst>
                <a:tab pos="299720" algn="l"/>
              </a:tabLst>
            </a:pP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оход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ы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,</a:t>
            </a:r>
            <a:r>
              <a:rPr sz="105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расходы</a:t>
            </a:r>
            <a:r>
              <a:rPr sz="1050" spc="-2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потре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б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л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е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н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ие</a:t>
            </a:r>
            <a:r>
              <a:rPr sz="1050" spc="-4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1050" spc="-5" dirty="0">
                <a:solidFill>
                  <a:srgbClr val="17375E"/>
                </a:solidFill>
                <a:latin typeface="Arial"/>
                <a:cs typeface="Arial"/>
              </a:rPr>
              <a:t>д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о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а</a:t>
            </a:r>
            <a:r>
              <a:rPr sz="1050" spc="5" dirty="0">
                <a:solidFill>
                  <a:srgbClr val="17375E"/>
                </a:solidFill>
                <a:latin typeface="Arial"/>
                <a:cs typeface="Arial"/>
              </a:rPr>
              <a:t>ш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них хозяйс</a:t>
            </a:r>
            <a:r>
              <a:rPr sz="1050" spc="-10" dirty="0">
                <a:solidFill>
                  <a:srgbClr val="17375E"/>
                </a:solidFill>
                <a:latin typeface="Arial"/>
                <a:cs typeface="Arial"/>
              </a:rPr>
              <a:t>т</a:t>
            </a:r>
            <a:r>
              <a:rPr sz="1050" dirty="0">
                <a:solidFill>
                  <a:srgbClr val="17375E"/>
                </a:solidFill>
                <a:latin typeface="Arial"/>
                <a:cs typeface="Arial"/>
              </a:rPr>
              <a:t>в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2669">
              <a:lnSpc>
                <a:spcPct val="100000"/>
              </a:lnSpc>
            </a:pPr>
            <a:r>
              <a:rPr sz="1800" dirty="0"/>
              <a:t>М</a:t>
            </a:r>
            <a:r>
              <a:rPr sz="1800" spc="-30" dirty="0"/>
              <a:t>е</a:t>
            </a:r>
            <a:r>
              <a:rPr sz="1800" dirty="0"/>
              <a:t>ж</a:t>
            </a:r>
            <a:r>
              <a:rPr sz="1800" spc="10" dirty="0"/>
              <a:t>д</a:t>
            </a:r>
            <a:r>
              <a:rPr sz="1800" spc="-20" dirty="0"/>
              <a:t>у</a:t>
            </a:r>
            <a:r>
              <a:rPr sz="1800" dirty="0"/>
              <a:t>нар</a:t>
            </a:r>
            <a:r>
              <a:rPr sz="1800" spc="-20" dirty="0"/>
              <a:t>о</a:t>
            </a:r>
            <a:r>
              <a:rPr sz="1800" dirty="0"/>
              <a:t>дный</a:t>
            </a:r>
            <a:r>
              <a:rPr sz="1800" spc="10" dirty="0"/>
              <a:t> </a:t>
            </a:r>
            <a:r>
              <a:rPr sz="1800" dirty="0"/>
              <a:t>с</a:t>
            </a:r>
            <a:r>
              <a:rPr sz="1800" spc="-35" dirty="0"/>
              <a:t>т</a:t>
            </a:r>
            <a:r>
              <a:rPr sz="1800" spc="5" dirty="0"/>
              <a:t>а</a:t>
            </a:r>
            <a:r>
              <a:rPr sz="1800" spc="-20" dirty="0"/>
              <a:t>т</a:t>
            </a:r>
            <a:r>
              <a:rPr sz="1800" dirty="0"/>
              <a:t>ис</a:t>
            </a:r>
            <a:r>
              <a:rPr sz="1800" spc="5" dirty="0"/>
              <a:t>ти</a:t>
            </a:r>
            <a:r>
              <a:rPr sz="1800" dirty="0"/>
              <a:t>ч</a:t>
            </a:r>
            <a:r>
              <a:rPr sz="1800" spc="-35" dirty="0"/>
              <a:t>е</a:t>
            </a:r>
            <a:r>
              <a:rPr sz="1800" dirty="0"/>
              <a:t>с</a:t>
            </a:r>
            <a:r>
              <a:rPr sz="1800" spc="5" dirty="0"/>
              <a:t>ки</a:t>
            </a:r>
            <a:r>
              <a:rPr sz="1800" dirty="0"/>
              <a:t>й</a:t>
            </a:r>
            <a:r>
              <a:rPr sz="1800" spc="65" dirty="0"/>
              <a:t> </a:t>
            </a:r>
            <a:r>
              <a:rPr sz="1800" spc="-5" dirty="0"/>
              <a:t>ха</a:t>
            </a:r>
            <a:r>
              <a:rPr sz="1800" dirty="0"/>
              <a:t>б</a:t>
            </a:r>
            <a:r>
              <a:rPr sz="1800" spc="5" dirty="0"/>
              <a:t> </a:t>
            </a:r>
            <a:r>
              <a:rPr sz="1800" dirty="0"/>
              <a:t>д</a:t>
            </a:r>
            <a:r>
              <a:rPr sz="1800" spc="-10" dirty="0"/>
              <a:t>а</a:t>
            </a:r>
            <a:r>
              <a:rPr sz="1800" dirty="0"/>
              <a:t>н</a:t>
            </a:r>
            <a:r>
              <a:rPr sz="1800" spc="5" dirty="0"/>
              <a:t>н</a:t>
            </a:r>
            <a:r>
              <a:rPr sz="1800" dirty="0"/>
              <a:t>ых</a:t>
            </a:r>
            <a:r>
              <a:rPr sz="1800" spc="-10" dirty="0"/>
              <a:t> </a:t>
            </a:r>
            <a:r>
              <a:rPr sz="1800" dirty="0"/>
              <a:t>и</a:t>
            </a:r>
            <a:r>
              <a:rPr sz="1800" spc="5" dirty="0"/>
              <a:t> </a:t>
            </a:r>
            <a:r>
              <a:rPr sz="1800" dirty="0"/>
              <a:t>м</a:t>
            </a:r>
            <a:r>
              <a:rPr sz="1800" spc="-30" dirty="0"/>
              <a:t>е</a:t>
            </a:r>
            <a:r>
              <a:rPr sz="1800" spc="-35" dirty="0"/>
              <a:t>т</a:t>
            </a:r>
            <a:r>
              <a:rPr sz="1800" dirty="0"/>
              <a:t>а</a:t>
            </a:r>
            <a:r>
              <a:rPr sz="1800" spc="-10" dirty="0"/>
              <a:t>д</a:t>
            </a:r>
            <a:r>
              <a:rPr sz="1800" dirty="0"/>
              <a:t>анных</a:t>
            </a:r>
            <a:r>
              <a:rPr sz="1800" spc="45" dirty="0"/>
              <a:t> </a:t>
            </a:r>
            <a:r>
              <a:rPr sz="1800" dirty="0"/>
              <a:t>(2)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2401353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31594" y="546608"/>
            <a:ext cx="7489190" cy="0"/>
          </a:xfrm>
          <a:custGeom>
            <a:avLst/>
            <a:gdLst/>
            <a:ahLst/>
            <a:cxnLst/>
            <a:rect l="l" t="t" r="r" b="b"/>
            <a:pathLst>
              <a:path w="7489190">
                <a:moveTo>
                  <a:pt x="0" y="0"/>
                </a:moveTo>
                <a:lnTo>
                  <a:pt x="7488935" y="0"/>
                </a:lnTo>
              </a:path>
            </a:pathLst>
          </a:custGeom>
          <a:ln w="19050">
            <a:solidFill>
              <a:srgbClr val="17375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-574786" y="115721"/>
            <a:ext cx="9402445" cy="4308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2405380">
              <a:lnSpc>
                <a:spcPct val="100000"/>
              </a:lnSpc>
            </a:pPr>
            <a:r>
              <a:rPr lang="ru-RU" sz="2800" dirty="0" smtClean="0"/>
              <a:t>Проблемы </a:t>
            </a:r>
            <a:r>
              <a:rPr lang="en-US" sz="2800" dirty="0" smtClean="0"/>
              <a:t> SDMX</a:t>
            </a:r>
            <a:endParaRPr sz="28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ct val="100000"/>
              </a:lnSpc>
            </a:pPr>
            <a:fld id="{81D60167-4931-47E6-BA6A-407CBD079E47}" type="slidenum">
              <a:rPr spc="-10" dirty="0"/>
              <a:t>8</a:t>
            </a:fld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330200" y="1123950"/>
            <a:ext cx="8661400" cy="31624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000" b="1" spc="-10" dirty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Отсутствие связей между </a:t>
            </a:r>
            <a:r>
              <a:rPr lang="ru-RU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смежными</a:t>
            </a:r>
            <a:r>
              <a:rPr lang="en-US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код-листами</a:t>
            </a:r>
            <a:endParaRPr lang="ru-RU" sz="2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Отсутствие описаний, целей и источников для </a:t>
            </a:r>
            <a:r>
              <a:rPr lang="en-US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lang="ru-RU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код-листов</a:t>
            </a:r>
            <a:endParaRPr lang="ru-RU" sz="2400" b="1" spc="-10" dirty="0">
              <a:solidFill>
                <a:srgbClr val="006FC0"/>
              </a:solidFill>
              <a:latin typeface="Arial"/>
              <a:cs typeface="Arial"/>
            </a:endParaRP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Ограниченная семантика глоссария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Несогласованные ссылки на источники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Семантические «петли» в определениях понятий</a:t>
            </a:r>
          </a:p>
          <a:p>
            <a:pPr marL="462915" marR="5080" indent="-285750">
              <a:spcBef>
                <a:spcPts val="900"/>
              </a:spcBef>
              <a:buClr>
                <a:srgbClr val="006FC0"/>
              </a:buClr>
              <a:buFont typeface="Arial" panose="020B0604020202020204" pitchFamily="34" charset="0"/>
              <a:buChar char="•"/>
              <a:tabLst>
                <a:tab pos="462915" algn="l"/>
              </a:tabLst>
            </a:pPr>
            <a:r>
              <a:rPr lang="ru-RU" sz="2400" b="1" spc="-10" dirty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lang="ru-RU" sz="2400" b="1" spc="-10" dirty="0" smtClean="0">
                <a:solidFill>
                  <a:srgbClr val="006FC0"/>
                </a:solidFill>
                <a:latin typeface="Arial"/>
                <a:cs typeface="Arial"/>
              </a:rPr>
              <a:t>Наличие неиспользуемых терминов глоссария</a:t>
            </a:r>
            <a:endParaRPr lang="ru-RU" sz="2400" b="1" spc="-10" dirty="0">
              <a:solidFill>
                <a:srgbClr val="006FC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0654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76513" y="4803994"/>
            <a:ext cx="288290" cy="21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">
              <a:lnSpc>
                <a:spcPct val="100000"/>
              </a:lnSpc>
            </a:pPr>
            <a:r>
              <a:rPr sz="1000" spc="-15" dirty="0">
                <a:solidFill>
                  <a:srgbClr val="17375E"/>
                </a:solidFill>
                <a:latin typeface="Arial"/>
                <a:cs typeface="Arial"/>
              </a:rPr>
              <a:t>22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856101" y="3363861"/>
            <a:ext cx="1436115" cy="14361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641219" y="1886510"/>
            <a:ext cx="386334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i="1" spc="-25" dirty="0">
                <a:solidFill>
                  <a:srgbClr val="17375E"/>
                </a:solidFill>
                <a:latin typeface="Arial"/>
                <a:cs typeface="Arial"/>
              </a:rPr>
              <a:t>С</a:t>
            </a:r>
            <a:r>
              <a:rPr sz="2800" b="1" i="1" spc="-35" dirty="0">
                <a:solidFill>
                  <a:srgbClr val="17375E"/>
                </a:solidFill>
                <a:latin typeface="Arial"/>
                <a:cs typeface="Arial"/>
              </a:rPr>
              <a:t>п</a:t>
            </a:r>
            <a:r>
              <a:rPr sz="2800" b="1" i="1" spc="-20" dirty="0">
                <a:solidFill>
                  <a:srgbClr val="17375E"/>
                </a:solidFill>
                <a:latin typeface="Arial"/>
                <a:cs typeface="Arial"/>
              </a:rPr>
              <a:t>асибо</a:t>
            </a:r>
            <a:r>
              <a:rPr sz="2800" b="1" i="1" spc="3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2800" b="1" i="1" spc="-15" dirty="0">
                <a:solidFill>
                  <a:srgbClr val="17375E"/>
                </a:solidFill>
                <a:latin typeface="Arial"/>
                <a:cs typeface="Arial"/>
              </a:rPr>
              <a:t>за</a:t>
            </a:r>
            <a:r>
              <a:rPr sz="2800" b="1" i="1" spc="-5" dirty="0">
                <a:solidFill>
                  <a:srgbClr val="17375E"/>
                </a:solidFill>
                <a:latin typeface="Arial"/>
                <a:cs typeface="Arial"/>
              </a:rPr>
              <a:t> </a:t>
            </a:r>
            <a:r>
              <a:rPr sz="2800" b="1" i="1" spc="-20" dirty="0">
                <a:solidFill>
                  <a:srgbClr val="17375E"/>
                </a:solidFill>
                <a:latin typeface="Arial"/>
                <a:cs typeface="Arial"/>
              </a:rPr>
              <a:t>вни</a:t>
            </a:r>
            <a:r>
              <a:rPr sz="2800" b="1" i="1" spc="-40" dirty="0">
                <a:solidFill>
                  <a:srgbClr val="17375E"/>
                </a:solidFill>
                <a:latin typeface="Arial"/>
                <a:cs typeface="Arial"/>
              </a:rPr>
              <a:t>м</a:t>
            </a:r>
            <a:r>
              <a:rPr sz="2800" b="1" i="1" spc="-20" dirty="0">
                <a:solidFill>
                  <a:srgbClr val="17375E"/>
                </a:solidFill>
                <a:latin typeface="Arial"/>
                <a:cs typeface="Arial"/>
              </a:rPr>
              <a:t>ание</a:t>
            </a:r>
            <a:endParaRPr sz="2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81476" y="2921548"/>
            <a:ext cx="1783080" cy="20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spc="5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ww</a:t>
            </a:r>
            <a:r>
              <a:rPr sz="1400" b="1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w</a:t>
            </a:r>
            <a:r>
              <a:rPr sz="1400" b="1" spc="-5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.</a:t>
            </a:r>
            <a:r>
              <a:rPr sz="1400" b="1" spc="-10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n</a:t>
            </a:r>
            <a:r>
              <a:rPr sz="1400" b="1" spc="-30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e</a:t>
            </a:r>
            <a:r>
              <a:rPr sz="1400" b="1" spc="5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w</a:t>
            </a:r>
            <a:r>
              <a:rPr sz="1400" b="1" spc="-10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.</a:t>
            </a:r>
            <a:r>
              <a:rPr sz="1400" b="1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c</a:t>
            </a:r>
            <a:r>
              <a:rPr sz="1400" b="1" spc="-10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i</a:t>
            </a:r>
            <a:r>
              <a:rPr sz="1400" b="1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ss</a:t>
            </a:r>
            <a:r>
              <a:rPr sz="1400" b="1" spc="-15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t</a:t>
            </a:r>
            <a:r>
              <a:rPr sz="1400" b="1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a</a:t>
            </a:r>
            <a:r>
              <a:rPr sz="1400" b="1" spc="-15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t</a:t>
            </a:r>
            <a:r>
              <a:rPr sz="1400" b="1" spc="-10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.o</a:t>
            </a:r>
            <a:r>
              <a:rPr sz="1400" b="1" dirty="0">
                <a:solidFill>
                  <a:srgbClr val="17375E"/>
                </a:solidFill>
                <a:latin typeface="Arial"/>
                <a:cs typeface="Arial"/>
                <a:hlinkClick r:id="rId4"/>
              </a:rPr>
              <a:t>rg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676513" y="4803994"/>
            <a:ext cx="288290" cy="216535"/>
          </a:xfrm>
          <a:custGeom>
            <a:avLst/>
            <a:gdLst/>
            <a:ahLst/>
            <a:cxnLst/>
            <a:rect l="l" t="t" r="r" b="b"/>
            <a:pathLst>
              <a:path w="288290" h="216535">
                <a:moveTo>
                  <a:pt x="0" y="216027"/>
                </a:moveTo>
                <a:lnTo>
                  <a:pt x="288035" y="216027"/>
                </a:lnTo>
                <a:lnTo>
                  <a:pt x="288035" y="0"/>
                </a:lnTo>
                <a:lnTo>
                  <a:pt x="0" y="0"/>
                </a:lnTo>
                <a:lnTo>
                  <a:pt x="0" y="2160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75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992</TotalTime>
  <Words>547</Words>
  <Application>Microsoft Office PowerPoint</Application>
  <PresentationFormat>Экран (16:9)</PresentationFormat>
  <Paragraphs>107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Глобальные вызовы в официальной статистике</vt:lpstr>
      <vt:lpstr>Тренды  цифровизации в статистике СНГ</vt:lpstr>
      <vt:lpstr>Тренды в распространении  статистики  и в описании метаданных </vt:lpstr>
      <vt:lpstr>Международный статистический хаб данных и метаданных (1)</vt:lpstr>
      <vt:lpstr>Направления  использования больших данных в статистике</vt:lpstr>
      <vt:lpstr>Международный статистический хаб данных и метаданных (2)</vt:lpstr>
      <vt:lpstr>Проблемы  SDMX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 корпоративной презентации Статкомитета СНГ 2023</dc:title>
  <dc:creator>Admin</dc:creator>
  <cp:lastModifiedBy>user</cp:lastModifiedBy>
  <cp:revision>72</cp:revision>
  <dcterms:created xsi:type="dcterms:W3CDTF">2025-07-17T17:54:23Z</dcterms:created>
  <dcterms:modified xsi:type="dcterms:W3CDTF">2025-11-04T22:25:54Z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2025-06-30T00:00:00Z</vt:filetime>
  </property>
  <property fmtid="{D5CDD505-2E9C-101B-9397-08002B2CF9AE}" pid="3" name="LastSaved">
    <vt:filetime>2025-07-17T00:00:00Z</vt:filetime>
  </property>
</Properties>
</file>